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36" r:id="rId1"/>
    <p:sldMasterId id="2147483983" r:id="rId2"/>
  </p:sldMasterIdLst>
  <p:notesMasterIdLst>
    <p:notesMasterId r:id="rId58"/>
  </p:notesMasterIdLst>
  <p:sldIdLst>
    <p:sldId id="316" r:id="rId3"/>
    <p:sldId id="404" r:id="rId4"/>
    <p:sldId id="498" r:id="rId5"/>
    <p:sldId id="460" r:id="rId6"/>
    <p:sldId id="510" r:id="rId7"/>
    <p:sldId id="459" r:id="rId8"/>
    <p:sldId id="489" r:id="rId9"/>
    <p:sldId id="454" r:id="rId10"/>
    <p:sldId id="499" r:id="rId11"/>
    <p:sldId id="453" r:id="rId12"/>
    <p:sldId id="462" r:id="rId13"/>
    <p:sldId id="463" r:id="rId14"/>
    <p:sldId id="464" r:id="rId15"/>
    <p:sldId id="465" r:id="rId16"/>
    <p:sldId id="494" r:id="rId17"/>
    <p:sldId id="479" r:id="rId18"/>
    <p:sldId id="480" r:id="rId19"/>
    <p:sldId id="482" r:id="rId20"/>
    <p:sldId id="483" r:id="rId21"/>
    <p:sldId id="484" r:id="rId22"/>
    <p:sldId id="485" r:id="rId23"/>
    <p:sldId id="486" r:id="rId24"/>
    <p:sldId id="487" r:id="rId25"/>
    <p:sldId id="491" r:id="rId26"/>
    <p:sldId id="466" r:id="rId27"/>
    <p:sldId id="496" r:id="rId28"/>
    <p:sldId id="492" r:id="rId29"/>
    <p:sldId id="512" r:id="rId30"/>
    <p:sldId id="497" r:id="rId31"/>
    <p:sldId id="500" r:id="rId32"/>
    <p:sldId id="474" r:id="rId33"/>
    <p:sldId id="475" r:id="rId34"/>
    <p:sldId id="476" r:id="rId35"/>
    <p:sldId id="477" r:id="rId36"/>
    <p:sldId id="478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456" r:id="rId45"/>
    <p:sldId id="457" r:id="rId46"/>
    <p:sldId id="472" r:id="rId47"/>
    <p:sldId id="461" r:id="rId48"/>
    <p:sldId id="509" r:id="rId49"/>
    <p:sldId id="452" r:id="rId50"/>
    <p:sldId id="511" r:id="rId51"/>
    <p:sldId id="488" r:id="rId52"/>
    <p:sldId id="514" r:id="rId53"/>
    <p:sldId id="455" r:id="rId54"/>
    <p:sldId id="515" r:id="rId55"/>
    <p:sldId id="458" r:id="rId56"/>
    <p:sldId id="513" r:id="rId57"/>
  </p:sldIdLst>
  <p:sldSz cx="10693400" cy="756126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520700" indent="-635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1042988" indent="-128588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563688" indent="-192088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2085975" indent="-257175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73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94B2B5"/>
    <a:srgbClr val="206C85"/>
    <a:srgbClr val="996633"/>
    <a:srgbClr val="D6E3BC"/>
    <a:srgbClr val="DDD8C2"/>
    <a:srgbClr val="669900"/>
    <a:srgbClr val="99CC00"/>
    <a:srgbClr val="205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245" autoAdjust="0"/>
  </p:normalViewPr>
  <p:slideViewPr>
    <p:cSldViewPr>
      <p:cViewPr varScale="1">
        <p:scale>
          <a:sx n="81" d="100"/>
          <a:sy n="81" d="100"/>
        </p:scale>
        <p:origin x="984" y="58"/>
      </p:cViewPr>
      <p:guideLst>
        <p:guide orient="horz" pos="2473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3" cy="4500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902DC53-F995-4843-94F7-D145CC782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48AC56A-503A-4906-934D-6111EFA5C69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4A667EF-5BD2-4504-B845-6A56BAB9B7E1}" type="datetime1">
              <a:rPr lang="en-US" altLang="en-US"/>
              <a:pPr>
                <a:defRPr/>
              </a:pPr>
              <a:t>10/16/2018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111087D5-DF29-420D-AE02-EFE80B27E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 dirty="0"/>
          </a:p>
        </p:txBody>
      </p:sp>
      <p:sp>
        <p:nvSpPr>
          <p:cNvPr id="7173" name="Notes Placeholder 4">
            <a:extLst>
              <a:ext uri="{FF2B5EF4-FFF2-40B4-BE49-F238E27FC236}">
                <a16:creationId xmlns="" xmlns:a16="http://schemas.microsoft.com/office/drawing/2014/main" id="{E6C8D91A-C612-4D46-B41B-A8073863007C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AU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AC90E4F-CEE8-4C33-9805-F1091D9FB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684F6A9-5239-4D0D-82D9-8CFA1F1D5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B1925F80-A084-476C-85B3-5203CE84724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918152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20700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042988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563688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85975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607945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280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15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950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="" xmlns:a16="http://schemas.microsoft.com/office/drawing/2014/main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="" xmlns:a16="http://schemas.microsoft.com/office/drawing/2014/main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="" xmlns:a16="http://schemas.microsoft.com/office/drawing/2014/main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6356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="" xmlns:a16="http://schemas.microsoft.com/office/drawing/2014/main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="" xmlns:a16="http://schemas.microsoft.com/office/drawing/2014/main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="" xmlns:a16="http://schemas.microsoft.com/office/drawing/2014/main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4974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="" xmlns:a16="http://schemas.microsoft.com/office/drawing/2014/main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="" xmlns:a16="http://schemas.microsoft.com/office/drawing/2014/main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="" xmlns:a16="http://schemas.microsoft.com/office/drawing/2014/main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0475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40103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68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47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4781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="" xmlns:a16="http://schemas.microsoft.com/office/drawing/2014/main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="" xmlns:a16="http://schemas.microsoft.com/office/drawing/2014/main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="" xmlns:a16="http://schemas.microsoft.com/office/drawing/2014/main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4514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="" xmlns:a16="http://schemas.microsoft.com/office/drawing/2014/main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="" xmlns:a16="http://schemas.microsoft.com/office/drawing/2014/main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="" xmlns:a16="http://schemas.microsoft.com/office/drawing/2014/main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577141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="" xmlns:a16="http://schemas.microsoft.com/office/drawing/2014/main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="" xmlns:a16="http://schemas.microsoft.com/office/drawing/2014/main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="" xmlns:a16="http://schemas.microsoft.com/office/drawing/2014/main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8774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0629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7123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Take the poll </a:t>
            </a:r>
          </a:p>
          <a:p>
            <a:r>
              <a:rPr lang="en-US" altLang="en-US" smtClean="0"/>
              <a:t>Have you used the cloud</a:t>
            </a:r>
          </a:p>
          <a:p>
            <a:r>
              <a:rPr lang="en-US" altLang="en-US" smtClean="0"/>
              <a:t>For one, two, three, or more of these services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74BB23-2791-4ED1-8859-7AEFD513D9E0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="" xmlns:a16="http://schemas.microsoft.com/office/drawing/2014/main" id="{90B250AB-31C3-492F-B86C-84C2B566276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Text Placeholder 2">
            <a:extLst>
              <a:ext uri="{FF2B5EF4-FFF2-40B4-BE49-F238E27FC236}">
                <a16:creationId xmlns="" xmlns:a16="http://schemas.microsoft.com/office/drawing/2014/main" id="{1A705921-F838-4743-87F7-613C68B828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="" xmlns:a16="http://schemas.microsoft.com/office/drawing/2014/main" id="{2536CDB6-5562-4B76-869C-4AF794A06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D8138A-6031-4B7A-91CB-7619D71F7400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7023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="" xmlns:a16="http://schemas.microsoft.com/office/drawing/2014/main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="" xmlns:a16="http://schemas.microsoft.com/office/drawing/2014/main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="" xmlns:a16="http://schemas.microsoft.com/office/drawing/2014/main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2276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="" xmlns:a16="http://schemas.microsoft.com/office/drawing/2014/main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="" xmlns:a16="http://schemas.microsoft.com/office/drawing/2014/main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="" xmlns:a16="http://schemas.microsoft.com/office/drawing/2014/main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10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11024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="" xmlns:a16="http://schemas.microsoft.com/office/drawing/2014/main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="" xmlns:a16="http://schemas.microsoft.com/office/drawing/2014/main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="" xmlns:a16="http://schemas.microsoft.com/office/drawing/2014/main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15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704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="" xmlns:a16="http://schemas.microsoft.com/office/drawing/2014/main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="" xmlns:a16="http://schemas.microsoft.com/office/drawing/2014/main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="" xmlns:a16="http://schemas.microsoft.com/office/drawing/2014/main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9427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xtfooterPrep">
            <a:extLst>
              <a:ext uri="{FF2B5EF4-FFF2-40B4-BE49-F238E27FC236}">
                <a16:creationId xmlns="" xmlns:a16="http://schemas.microsoft.com/office/drawing/2014/main" id="{4A04CC9E-BC7F-434E-A44F-9ED2EFD4EA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6959600"/>
            <a:ext cx="19288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Prep: EAB/FTO Magnus Ericsson</a:t>
            </a:r>
          </a:p>
        </p:txBody>
      </p:sp>
      <p:sp>
        <p:nvSpPr>
          <p:cNvPr id="5" name="txtfooterAppr">
            <a:extLst>
              <a:ext uri="{FF2B5EF4-FFF2-40B4-BE49-F238E27FC236}">
                <a16:creationId xmlns="" xmlns:a16="http://schemas.microsoft.com/office/drawing/2014/main" id="{08C1DF33-99DA-4DCD-A813-65ACA52156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127875"/>
            <a:ext cx="19923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Appr: EAB/FTO [Magnus Ericsson]</a:t>
            </a:r>
          </a:p>
        </p:txBody>
      </p:sp>
      <p:sp>
        <p:nvSpPr>
          <p:cNvPr id="6" name="txtfooterChecked">
            <a:extLst>
              <a:ext uri="{FF2B5EF4-FFF2-40B4-BE49-F238E27FC236}">
                <a16:creationId xmlns="" xmlns:a16="http://schemas.microsoft.com/office/drawing/2014/main" id="{028A2BEA-C1BE-483B-8842-FE360C2180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302500"/>
            <a:ext cx="7302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Checked: </a:t>
            </a:r>
          </a:p>
        </p:txBody>
      </p:sp>
      <p:sp>
        <p:nvSpPr>
          <p:cNvPr id="7" name="txtfooterNo">
            <a:extLst>
              <a:ext uri="{FF2B5EF4-FFF2-40B4-BE49-F238E27FC236}">
                <a16:creationId xmlns="" xmlns:a16="http://schemas.microsoft.com/office/drawing/2014/main" id="{CF333064-1031-4795-AE70-BA507E8D1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6959600"/>
            <a:ext cx="152558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No: EAB/FT-07:0156 Uen</a:t>
            </a:r>
          </a:p>
        </p:txBody>
      </p:sp>
      <p:sp>
        <p:nvSpPr>
          <p:cNvPr id="8" name="txtfooterRev">
            <a:extLst>
              <a:ext uri="{FF2B5EF4-FFF2-40B4-BE49-F238E27FC236}">
                <a16:creationId xmlns="" xmlns:a16="http://schemas.microsoft.com/office/drawing/2014/main" id="{53937E09-FDF0-4CE5-9487-58A3FCDF75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127875"/>
            <a:ext cx="55721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Rev: A</a:t>
            </a:r>
          </a:p>
        </p:txBody>
      </p:sp>
      <p:sp>
        <p:nvSpPr>
          <p:cNvPr id="9" name="txtfooterDate">
            <a:extLst>
              <a:ext uri="{FF2B5EF4-FFF2-40B4-BE49-F238E27FC236}">
                <a16:creationId xmlns="" xmlns:a16="http://schemas.microsoft.com/office/drawing/2014/main" id="{592D927A-315F-48CF-9743-87B5BA2B5B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302500"/>
            <a:ext cx="11080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Date: 2007-09-10</a:t>
            </a:r>
          </a:p>
        </p:txBody>
      </p:sp>
      <p:sp>
        <p:nvSpPr>
          <p:cNvPr id="10" name="txtfooterTitle">
            <a:extLst>
              <a:ext uri="{FF2B5EF4-FFF2-40B4-BE49-F238E27FC236}">
                <a16:creationId xmlns="" xmlns:a16="http://schemas.microsoft.com/office/drawing/2014/main" id="{F8E32C40-9943-4560-9350-19DFB6D2DC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6959600"/>
            <a:ext cx="405923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fr-FR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Site Map, Site &amp; Supplier Management, R&amp;D Operations, DU Platforms</a:t>
            </a:r>
            <a:endParaRPr lang="en-US" altLang="en-US" sz="9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txtfooterDocName">
            <a:extLst>
              <a:ext uri="{FF2B5EF4-FFF2-40B4-BE49-F238E27FC236}">
                <a16:creationId xmlns="" xmlns:a16="http://schemas.microsoft.com/office/drawing/2014/main" id="{0A1CEAE1-8403-484A-BE8E-B76496226B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127875"/>
            <a:ext cx="100012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12" name="txtfooterConfClass">
            <a:extLst>
              <a:ext uri="{FF2B5EF4-FFF2-40B4-BE49-F238E27FC236}">
                <a16:creationId xmlns="" xmlns:a16="http://schemas.microsoft.com/office/drawing/2014/main" id="{1EBABF3E-9DC5-4EAA-9226-5A0653ABFF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302500"/>
            <a:ext cx="1069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Ericsson Internal</a:t>
            </a:r>
          </a:p>
        </p:txBody>
      </p:sp>
      <p:sp>
        <p:nvSpPr>
          <p:cNvPr id="13" name="Line">
            <a:extLst>
              <a:ext uri="{FF2B5EF4-FFF2-40B4-BE49-F238E27FC236}">
                <a16:creationId xmlns="" xmlns:a16="http://schemas.microsoft.com/office/drawing/2014/main" id="{E48C6922-8585-4BE5-8E5B-90EAA6209D6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931025"/>
            <a:ext cx="10693400" cy="0"/>
          </a:xfrm>
          <a:prstGeom prst="line">
            <a:avLst/>
          </a:prstGeom>
          <a:noFill/>
          <a:ln w="38100">
            <a:solidFill>
              <a:srgbClr val="A6A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xtfooterCVLPage">
            <a:extLst>
              <a:ext uri="{FF2B5EF4-FFF2-40B4-BE49-F238E27FC236}">
                <a16:creationId xmlns="" xmlns:a16="http://schemas.microsoft.com/office/drawing/2014/main" id="{F7E0889B-491F-42EB-951E-3722369221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56113" y="7302500"/>
            <a:ext cx="5238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fld id="{8387B9B4-E2A6-4D0A-974B-71006B86F445}" type="slidenum"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‹#›</a:t>
            </a:fld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 (2)</a:t>
            </a:r>
          </a:p>
        </p:txBody>
      </p:sp>
      <p:pic>
        <p:nvPicPr>
          <p:cNvPr id="15" name="SmallWhite" descr="SmallWhite">
            <a:extLst>
              <a:ext uri="{FF2B5EF4-FFF2-40B4-BE49-F238E27FC236}">
                <a16:creationId xmlns="" xmlns:a16="http://schemas.microsoft.com/office/drawing/2014/main" id="{7EAEEE4C-BF64-46E4-BE60-DBDE7B904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25" y="7285038"/>
            <a:ext cx="9080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030" y="3054261"/>
            <a:ext cx="10047340" cy="982486"/>
          </a:xfrm>
        </p:spPr>
        <p:txBody>
          <a:bodyPr lIns="104283" tIns="52143" rIns="104283" bIns="52143" anchor="ctr"/>
          <a:lstStyle>
            <a:lvl1pPr algn="ctr">
              <a:defRPr sz="5700">
                <a:solidFill>
                  <a:schemeClr val="tx1"/>
                </a:solidFill>
              </a:defRPr>
            </a:lvl1pPr>
          </a:lstStyle>
          <a:p>
            <a:r>
              <a:rPr lang="en-GB" noProof="1"/>
              <a:t>Click to edit Master title style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49271" y="4450994"/>
            <a:ext cx="9802283" cy="952159"/>
          </a:xfrm>
        </p:spPr>
        <p:txBody>
          <a:bodyPr lIns="104283" tIns="52143" rIns="104283" bIns="52143" anchor="ctr"/>
          <a:lstStyle>
            <a:lvl1pPr marL="0" indent="0" algn="ctr">
              <a:buFont typeface="Wingdings" panose="05000000000000000000" charset="2"/>
              <a:buNone/>
              <a:defRPr sz="3700"/>
            </a:lvl1pPr>
          </a:lstStyle>
          <a:p>
            <a:r>
              <a:rPr lang="en-GB" noProof="1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323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50102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80942" y="336058"/>
            <a:ext cx="1415772" cy="601750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449" y="336058"/>
            <a:ext cx="6902441" cy="601750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43391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 algn="ctr">
              <a:buNone/>
              <a:defRPr/>
            </a:lvl1pPr>
            <a:lvl2pPr marL="521335" indent="0" algn="ctr">
              <a:buNone/>
              <a:defRPr/>
            </a:lvl2pPr>
            <a:lvl3pPr marL="1043305" indent="0" algn="ctr">
              <a:buNone/>
              <a:defRPr/>
            </a:lvl3pPr>
            <a:lvl4pPr marL="1564640" indent="0" algn="ctr">
              <a:buNone/>
              <a:defRPr/>
            </a:lvl4pPr>
            <a:lvl5pPr marL="2085975" indent="0" algn="ctr">
              <a:buNone/>
              <a:defRPr/>
            </a:lvl5pPr>
            <a:lvl6pPr marL="2607945" indent="0" algn="ctr">
              <a:buNone/>
              <a:defRPr/>
            </a:lvl6pPr>
            <a:lvl7pPr marL="3129280" indent="0" algn="ctr">
              <a:buNone/>
              <a:defRPr/>
            </a:lvl7pPr>
            <a:lvl8pPr marL="3650615" indent="0" algn="ctr">
              <a:buNone/>
              <a:defRPr/>
            </a:lvl8pPr>
            <a:lvl9pPr marL="417195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9072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502266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lIns="104306" tIns="52153" rIns="104306" bIns="52153" anchor="t"/>
          <a:lstStyle>
            <a:lvl1pPr algn="l">
              <a:defRPr sz="4600" b="1" cap="all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300"/>
            </a:lvl1pPr>
            <a:lvl2pPr marL="521335" indent="0">
              <a:buNone/>
              <a:defRPr sz="2100"/>
            </a:lvl2pPr>
            <a:lvl3pPr marL="1043305" indent="0">
              <a:buNone/>
              <a:defRPr sz="1800"/>
            </a:lvl3pPr>
            <a:lvl4pPr marL="1564640" indent="0">
              <a:buNone/>
              <a:defRPr sz="1600"/>
            </a:lvl4pPr>
            <a:lvl5pPr marL="2085975" indent="0">
              <a:buNone/>
              <a:defRPr sz="1600"/>
            </a:lvl5pPr>
            <a:lvl6pPr marL="2607945" indent="0">
              <a:buNone/>
              <a:defRPr sz="1600"/>
            </a:lvl6pPr>
            <a:lvl7pPr marL="3129280" indent="0">
              <a:buNone/>
              <a:defRPr sz="1600"/>
            </a:lvl7pPr>
            <a:lvl8pPr marL="3650615" indent="0">
              <a:buNone/>
              <a:defRPr sz="1600"/>
            </a:lvl8pPr>
            <a:lvl9pPr marL="4171950" indent="0">
              <a:buNone/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38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2511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3305" indent="0">
              <a:buNone/>
              <a:defRPr sz="2100" b="1"/>
            </a:lvl3pPr>
            <a:lvl4pPr marL="1564640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945" indent="0">
              <a:buNone/>
              <a:defRPr sz="1800" b="1"/>
            </a:lvl6pPr>
            <a:lvl7pPr marL="3129280" indent="0">
              <a:buNone/>
              <a:defRPr sz="1800" b="1"/>
            </a:lvl7pPr>
            <a:lvl8pPr marL="3650615" indent="0">
              <a:buNone/>
              <a:defRPr sz="1800" b="1"/>
            </a:lvl8pPr>
            <a:lvl9pPr marL="4171950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3305" indent="0">
              <a:buNone/>
              <a:defRPr sz="2100" b="1"/>
            </a:lvl3pPr>
            <a:lvl4pPr marL="1564640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945" indent="0">
              <a:buNone/>
              <a:defRPr sz="1800" b="1"/>
            </a:lvl6pPr>
            <a:lvl7pPr marL="3129280" indent="0">
              <a:buNone/>
              <a:defRPr sz="1800" b="1"/>
            </a:lvl7pPr>
            <a:lvl8pPr marL="3650615" indent="0">
              <a:buNone/>
              <a:defRPr sz="1800" b="1"/>
            </a:lvl8pPr>
            <a:lvl9pPr marL="4171950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28559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169535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30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lIns="104306" tIns="52153" rIns="104306" bIns="52153"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3305" indent="0">
              <a:buNone/>
              <a:defRPr sz="1100"/>
            </a:lvl3pPr>
            <a:lvl4pPr marL="1564640" indent="0">
              <a:buNone/>
              <a:defRPr sz="1000"/>
            </a:lvl4pPr>
            <a:lvl5pPr marL="2085975" indent="0">
              <a:buNone/>
              <a:defRPr sz="1000"/>
            </a:lvl5pPr>
            <a:lvl6pPr marL="2607945" indent="0">
              <a:buNone/>
              <a:defRPr sz="1000"/>
            </a:lvl6pPr>
            <a:lvl7pPr marL="3129280" indent="0">
              <a:buNone/>
              <a:defRPr sz="1000"/>
            </a:lvl7pPr>
            <a:lvl8pPr marL="3650615" indent="0">
              <a:buNone/>
              <a:defRPr sz="1000"/>
            </a:lvl8pPr>
            <a:lvl9pPr marL="417195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313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420112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lIns="104306" tIns="52153" rIns="104306" bIns="52153"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3700"/>
            </a:lvl1pPr>
            <a:lvl2pPr marL="521335" indent="0">
              <a:buNone/>
              <a:defRPr sz="3200"/>
            </a:lvl2pPr>
            <a:lvl3pPr marL="1043305" indent="0">
              <a:buNone/>
              <a:defRPr sz="2700"/>
            </a:lvl3pPr>
            <a:lvl4pPr marL="1564640" indent="0">
              <a:buNone/>
              <a:defRPr sz="2300"/>
            </a:lvl4pPr>
            <a:lvl5pPr marL="2085975" indent="0">
              <a:buNone/>
              <a:defRPr sz="2300"/>
            </a:lvl5pPr>
            <a:lvl6pPr marL="2607945" indent="0">
              <a:buNone/>
              <a:defRPr sz="2300"/>
            </a:lvl6pPr>
            <a:lvl7pPr marL="3129280" indent="0">
              <a:buNone/>
              <a:defRPr sz="2300"/>
            </a:lvl7pPr>
            <a:lvl8pPr marL="3650615" indent="0">
              <a:buNone/>
              <a:defRPr sz="2300"/>
            </a:lvl8pPr>
            <a:lvl9pPr marL="4171950" indent="0">
              <a:buNone/>
              <a:defRPr sz="23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3305" indent="0">
              <a:buNone/>
              <a:defRPr sz="1100"/>
            </a:lvl3pPr>
            <a:lvl4pPr marL="1564640" indent="0">
              <a:buNone/>
              <a:defRPr sz="1000"/>
            </a:lvl4pPr>
            <a:lvl5pPr marL="2085975" indent="0">
              <a:buNone/>
              <a:defRPr sz="1000"/>
            </a:lvl5pPr>
            <a:lvl6pPr marL="2607945" indent="0">
              <a:buNone/>
              <a:defRPr sz="1000"/>
            </a:lvl6pPr>
            <a:lvl7pPr marL="3129280" indent="0">
              <a:buNone/>
              <a:defRPr sz="1000"/>
            </a:lvl7pPr>
            <a:lvl8pPr marL="3650615" indent="0">
              <a:buNone/>
              <a:defRPr sz="1000"/>
            </a:lvl8pPr>
            <a:lvl9pPr marL="417195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009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725262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8993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415772"/>
          </a:xfrm>
        </p:spPr>
        <p:txBody>
          <a:bodyPr/>
          <a:lstStyle>
            <a:lvl1pPr algn="l">
              <a:defRPr sz="4600" b="1" cap="all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/>
            </a:lvl1pPr>
            <a:lvl2pPr marL="521335" indent="0">
              <a:buNone/>
              <a:defRPr sz="2100"/>
            </a:lvl2pPr>
            <a:lvl3pPr marL="1042670" indent="0">
              <a:buNone/>
              <a:defRPr sz="1800"/>
            </a:lvl3pPr>
            <a:lvl4pPr marL="1564005" indent="0">
              <a:buNone/>
              <a:defRPr sz="1600"/>
            </a:lvl4pPr>
            <a:lvl5pPr marL="2085975" indent="0">
              <a:buNone/>
              <a:defRPr sz="1600"/>
            </a:lvl5pPr>
            <a:lvl6pPr marL="2607310" indent="0">
              <a:buNone/>
              <a:defRPr sz="1600"/>
            </a:lvl6pPr>
            <a:lvl7pPr marL="3128645" indent="0">
              <a:buNone/>
              <a:defRPr sz="1600"/>
            </a:lvl7pPr>
            <a:lvl8pPr marL="3649980" indent="0">
              <a:buNone/>
              <a:defRPr sz="1600"/>
            </a:lvl8pPr>
            <a:lvl9pPr marL="4171315" indent="0">
              <a:buNone/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5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448" y="1764296"/>
            <a:ext cx="4626381" cy="458926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1052" y="1764296"/>
            <a:ext cx="4626381" cy="458926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47369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70788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2670" indent="0">
              <a:buNone/>
              <a:defRPr sz="2100" b="1"/>
            </a:lvl3pPr>
            <a:lvl4pPr marL="1564005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310" indent="0">
              <a:buNone/>
              <a:defRPr sz="1800" b="1"/>
            </a:lvl6pPr>
            <a:lvl7pPr marL="3128645" indent="0">
              <a:buNone/>
              <a:defRPr sz="1800" b="1"/>
            </a:lvl7pPr>
            <a:lvl8pPr marL="3649980" indent="0">
              <a:buNone/>
              <a:defRPr sz="1800" b="1"/>
            </a:lvl8pPr>
            <a:lvl9pPr marL="4171315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101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2670" indent="0">
              <a:buNone/>
              <a:defRPr sz="2100" b="1"/>
            </a:lvl3pPr>
            <a:lvl4pPr marL="1564005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310" indent="0">
              <a:buNone/>
              <a:defRPr sz="1800" b="1"/>
            </a:lvl6pPr>
            <a:lvl7pPr marL="3128645" indent="0">
              <a:buNone/>
              <a:defRPr sz="1800" b="1"/>
            </a:lvl7pPr>
            <a:lvl8pPr marL="3649980" indent="0">
              <a:buNone/>
              <a:defRPr sz="1800" b="1"/>
            </a:lvl8pPr>
            <a:lvl9pPr marL="4171315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101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18102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2450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2" y="301051"/>
            <a:ext cx="3518055" cy="7078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2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5"/>
            <a:ext cx="6416040" cy="35394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335" indent="0">
              <a:buNone/>
              <a:defRPr sz="3200"/>
            </a:lvl2pPr>
            <a:lvl3pPr marL="1042670" indent="0">
              <a:buNone/>
              <a:defRPr sz="2700"/>
            </a:lvl3pPr>
            <a:lvl4pPr marL="1564005" indent="0">
              <a:buNone/>
              <a:defRPr sz="2300"/>
            </a:lvl4pPr>
            <a:lvl5pPr marL="2085975" indent="0">
              <a:buNone/>
              <a:defRPr sz="2300"/>
            </a:lvl5pPr>
            <a:lvl6pPr marL="2607310" indent="0">
              <a:buNone/>
              <a:defRPr sz="2300"/>
            </a:lvl6pPr>
            <a:lvl7pPr marL="3128645" indent="0">
              <a:buNone/>
              <a:defRPr sz="2300"/>
            </a:lvl7pPr>
            <a:lvl8pPr marL="3649980" indent="0">
              <a:buNone/>
              <a:defRPr sz="2300"/>
            </a:lvl8pPr>
            <a:lvl9pPr marL="4171315" indent="0">
              <a:buNone/>
              <a:defRPr sz="23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671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mallBlue" descr="SmallBlue">
            <a:extLst>
              <a:ext uri="{FF2B5EF4-FFF2-40B4-BE49-F238E27FC236}">
                <a16:creationId xmlns="" xmlns:a16="http://schemas.microsoft.com/office/drawing/2014/main" id="{2C710A2B-9D66-4A2D-BF7E-41C9A43132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7421563"/>
            <a:ext cx="1588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xtHeaderSecClass">
            <a:extLst>
              <a:ext uri="{FF2B5EF4-FFF2-40B4-BE49-F238E27FC236}">
                <a16:creationId xmlns="" xmlns:a16="http://schemas.microsoft.com/office/drawing/2014/main" id="{5D4C5E3F-A607-4B17-9FFD-702B593E0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="" xmlns:a16="http://schemas.microsoft.com/office/drawing/2014/main" id="{6032A95D-0861-47AC-AB63-13AD078F3D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57188" y="1763713"/>
            <a:ext cx="9429750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="" xmlns:a16="http://schemas.microsoft.com/office/drawing/2014/main" id="{20EBD4B2-08B9-49A3-AA8E-2D4B79E1F6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46088" y="336550"/>
            <a:ext cx="9350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 altLang="en-US"/>
              <a:t>Click to edit Master style</a:t>
            </a:r>
          </a:p>
        </p:txBody>
      </p:sp>
      <p:sp>
        <p:nvSpPr>
          <p:cNvPr id="2054" name="txtHeaderSecClass">
            <a:extLst>
              <a:ext uri="{FF2B5EF4-FFF2-40B4-BE49-F238E27FC236}">
                <a16:creationId xmlns="" xmlns:a16="http://schemas.microsoft.com/office/drawing/2014/main" id="{97FFC3DC-F53D-4AA9-8D46-6F7DF294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5" name="txtHeaderSecClass">
            <a:extLst>
              <a:ext uri="{FF2B5EF4-FFF2-40B4-BE49-F238E27FC236}">
                <a16:creationId xmlns="" xmlns:a16="http://schemas.microsoft.com/office/drawing/2014/main" id="{881E151D-856C-4153-96E4-DC593786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6" name="txtHeaderSecClass">
            <a:extLst>
              <a:ext uri="{FF2B5EF4-FFF2-40B4-BE49-F238E27FC236}">
                <a16:creationId xmlns="" xmlns:a16="http://schemas.microsoft.com/office/drawing/2014/main" id="{81595BF2-F378-44DF-A4E6-190C2251D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7" name="txtHeaderSecClass">
            <a:extLst>
              <a:ext uri="{FF2B5EF4-FFF2-40B4-BE49-F238E27FC236}">
                <a16:creationId xmlns="" xmlns:a16="http://schemas.microsoft.com/office/drawing/2014/main" id="{5D3404D6-683D-4974-AD9B-4A0650CB2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8" name="Line">
            <a:extLst>
              <a:ext uri="{FF2B5EF4-FFF2-40B4-BE49-F238E27FC236}">
                <a16:creationId xmlns="" xmlns:a16="http://schemas.microsoft.com/office/drawing/2014/main" id="{31AD7580-7052-4F66-83C0-417E398B8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31025"/>
            <a:ext cx="10693400" cy="0"/>
          </a:xfrm>
          <a:prstGeom prst="line">
            <a:avLst/>
          </a:prstGeom>
          <a:noFill/>
          <a:ln w="38100">
            <a:solidFill>
              <a:srgbClr val="A6A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" name="Text Box 19">
            <a:extLst>
              <a:ext uri="{FF2B5EF4-FFF2-40B4-BE49-F238E27FC236}">
                <a16:creationId xmlns="" xmlns:a16="http://schemas.microsoft.com/office/drawing/2014/main" id="{4D260ED0-179D-44FE-880E-3AF30AC5F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3400" y="0"/>
            <a:ext cx="197167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600">
                <a:solidFill>
                  <a:srgbClr val="FFFFFF"/>
                </a:solidFill>
              </a:rPr>
              <a:t>Top right       corner  for        field-mark, customer or partner logotypes.     See Best practice for example.</a:t>
            </a:r>
          </a:p>
        </p:txBody>
      </p:sp>
      <p:sp>
        <p:nvSpPr>
          <p:cNvPr id="2060" name="Text Box 20">
            <a:extLst>
              <a:ext uri="{FF2B5EF4-FFF2-40B4-BE49-F238E27FC236}">
                <a16:creationId xmlns="" xmlns:a16="http://schemas.microsoft.com/office/drawing/2014/main" id="{BA914DA0-4E31-499B-ABB2-68F3AEC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52700" y="0"/>
            <a:ext cx="25527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Slide title 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40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Slide subtitle 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24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Text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 24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Bullets level 2-5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20 pt</a:t>
            </a:r>
          </a:p>
        </p:txBody>
      </p:sp>
      <p:pic>
        <p:nvPicPr>
          <p:cNvPr id="2061" name="SmallWhite" descr="SmallWhite">
            <a:extLst>
              <a:ext uri="{FF2B5EF4-FFF2-40B4-BE49-F238E27FC236}">
                <a16:creationId xmlns="" xmlns:a16="http://schemas.microsoft.com/office/drawing/2014/main" id="{A549E07C-372C-4105-9049-A971E7472634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25" y="7285038"/>
            <a:ext cx="9080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2" name="txtfooterPrep">
            <a:extLst>
              <a:ext uri="{FF2B5EF4-FFF2-40B4-BE49-F238E27FC236}">
                <a16:creationId xmlns="" xmlns:a16="http://schemas.microsoft.com/office/drawing/2014/main" id="{00A0566D-A3DE-4DBE-8399-DF726DDFF8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6959600"/>
            <a:ext cx="19288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Prep: EAB/FTO Magnus Ericsson</a:t>
            </a:r>
          </a:p>
        </p:txBody>
      </p:sp>
      <p:sp>
        <p:nvSpPr>
          <p:cNvPr id="2063" name="txtfooterAppr">
            <a:extLst>
              <a:ext uri="{FF2B5EF4-FFF2-40B4-BE49-F238E27FC236}">
                <a16:creationId xmlns="" xmlns:a16="http://schemas.microsoft.com/office/drawing/2014/main" id="{5169D822-AB16-46DC-8CBD-F1E19AACEE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127875"/>
            <a:ext cx="19923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Appr: EAB/FTO [Magnus Ericsson]</a:t>
            </a:r>
          </a:p>
        </p:txBody>
      </p:sp>
      <p:sp>
        <p:nvSpPr>
          <p:cNvPr id="2064" name="txtfooterChecked">
            <a:extLst>
              <a:ext uri="{FF2B5EF4-FFF2-40B4-BE49-F238E27FC236}">
                <a16:creationId xmlns="" xmlns:a16="http://schemas.microsoft.com/office/drawing/2014/main" id="{D1FAD88A-619E-42C4-BD90-0BF4498BEB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302500"/>
            <a:ext cx="7302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Checked: </a:t>
            </a:r>
          </a:p>
        </p:txBody>
      </p:sp>
      <p:sp>
        <p:nvSpPr>
          <p:cNvPr id="2065" name="txtfooterNo">
            <a:extLst>
              <a:ext uri="{FF2B5EF4-FFF2-40B4-BE49-F238E27FC236}">
                <a16:creationId xmlns="" xmlns:a16="http://schemas.microsoft.com/office/drawing/2014/main" id="{6B88DDFB-6780-4EC5-8D35-8D86112604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6959600"/>
            <a:ext cx="152558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No: EAB/FT-07:0156 Uen</a:t>
            </a:r>
          </a:p>
        </p:txBody>
      </p:sp>
      <p:sp>
        <p:nvSpPr>
          <p:cNvPr id="2066" name="txtfooterRev">
            <a:extLst>
              <a:ext uri="{FF2B5EF4-FFF2-40B4-BE49-F238E27FC236}">
                <a16:creationId xmlns="" xmlns:a16="http://schemas.microsoft.com/office/drawing/2014/main" id="{F0A16042-F782-41A6-A0C8-08AE0A52EFA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127875"/>
            <a:ext cx="55721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Rev: A</a:t>
            </a:r>
          </a:p>
        </p:txBody>
      </p:sp>
      <p:sp>
        <p:nvSpPr>
          <p:cNvPr id="2067" name="txtfooterDate">
            <a:extLst>
              <a:ext uri="{FF2B5EF4-FFF2-40B4-BE49-F238E27FC236}">
                <a16:creationId xmlns="" xmlns:a16="http://schemas.microsoft.com/office/drawing/2014/main" id="{8B66D240-7B39-45EA-93FA-8971577CB3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302500"/>
            <a:ext cx="11080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Date: 2007-09-10</a:t>
            </a:r>
          </a:p>
        </p:txBody>
      </p:sp>
      <p:sp>
        <p:nvSpPr>
          <p:cNvPr id="2068" name="txtfooterTitle">
            <a:extLst>
              <a:ext uri="{FF2B5EF4-FFF2-40B4-BE49-F238E27FC236}">
                <a16:creationId xmlns="" xmlns:a16="http://schemas.microsoft.com/office/drawing/2014/main" id="{E1317341-D39C-4D29-AD50-703003C397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6959600"/>
            <a:ext cx="405923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fr-FR" altLang="en-US" sz="900" b="1">
                <a:solidFill>
                  <a:srgbClr val="000000"/>
                </a:solidFill>
              </a:rPr>
              <a:t>Site Map, Site &amp; Supplier Management, R&amp;D Operations, DU Platforms</a:t>
            </a:r>
            <a:endParaRPr lang="en-US" altLang="en-US" sz="900" b="1">
              <a:solidFill>
                <a:srgbClr val="000000"/>
              </a:solidFill>
            </a:endParaRPr>
          </a:p>
        </p:txBody>
      </p:sp>
      <p:sp>
        <p:nvSpPr>
          <p:cNvPr id="2069" name="txtfooterDocName">
            <a:extLst>
              <a:ext uri="{FF2B5EF4-FFF2-40B4-BE49-F238E27FC236}">
                <a16:creationId xmlns="" xmlns:a16="http://schemas.microsoft.com/office/drawing/2014/main" id="{ED724C7D-765E-4F10-AE4A-A82716DB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127875"/>
            <a:ext cx="100012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070" name="txtfooterConfClass">
            <a:extLst>
              <a:ext uri="{FF2B5EF4-FFF2-40B4-BE49-F238E27FC236}">
                <a16:creationId xmlns="" xmlns:a16="http://schemas.microsoft.com/office/drawing/2014/main" id="{A5BAD3FD-5B89-42A4-AE53-952C9A9A9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302500"/>
            <a:ext cx="1069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Ericsson Internal</a:t>
            </a:r>
          </a:p>
        </p:txBody>
      </p:sp>
      <p:sp>
        <p:nvSpPr>
          <p:cNvPr id="2071" name="txtfooterCVLPage">
            <a:extLst>
              <a:ext uri="{FF2B5EF4-FFF2-40B4-BE49-F238E27FC236}">
                <a16:creationId xmlns="" xmlns:a16="http://schemas.microsoft.com/office/drawing/2014/main" id="{A702973C-F419-4114-AEEC-F88D45EB9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56113" y="7302500"/>
            <a:ext cx="741362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/>
          <a:lstStyle/>
          <a:p>
            <a:pPr eaLnBrk="1" hangingPunct="1">
              <a:buFont typeface="Arial" panose="020B0604020202020204" pitchFamily="34" charset="0"/>
              <a:buNone/>
            </a:pPr>
            <a:fld id="{B17929B8-D650-48B1-8E59-C2EC3062C073}" type="slidenum">
              <a:rPr lang="en-US" altLang="en-US" sz="900">
                <a:solidFill>
                  <a:srgbClr val="000000"/>
                </a:solidFill>
              </a:rPr>
              <a:pPr eaLnBrk="1" hangingPunct="1">
                <a:buFont typeface="Arial" panose="020B0604020202020204" pitchFamily="34" charset="0"/>
                <a:buNone/>
              </a:pPr>
              <a:t>‹#›</a:t>
            </a:fld>
            <a:r>
              <a:rPr lang="en-US" altLang="en-US" sz="900">
                <a:solidFill>
                  <a:srgbClr val="000000"/>
                </a:solidFill>
              </a:rPr>
              <a:t> (2)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5pPr>
      <a:lvl6pPr marL="52133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6pPr>
      <a:lvl7pPr marL="104330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7pPr>
      <a:lvl8pPr marL="156464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8pPr>
      <a:lvl9pPr marL="208597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9pPr>
    </p:titleStyle>
    <p:bodyStyle>
      <a:lvl1pPr marL="433388" indent="-433388" algn="l" rtl="0" eaLnBrk="0" fontAlgn="base" hangingPunct="0">
        <a:spcBef>
          <a:spcPct val="20000"/>
        </a:spcBef>
        <a:spcAft>
          <a:spcPct val="0"/>
        </a:spcAft>
        <a:buClr>
          <a:srgbClr val="0094D2"/>
        </a:buClr>
        <a:buFont typeface="Wingdings" panose="05000000000000000000" pitchFamily="2" charset="2"/>
        <a:buChar char="§"/>
        <a:defRPr sz="27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308100" indent="-444500" algn="l" rtl="0" eaLnBrk="0" fontAlgn="base" hangingPunct="0">
        <a:spcBef>
          <a:spcPct val="1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2pPr>
      <a:lvl3pPr marL="2171700" indent="-430213" algn="l" rtl="0" eaLnBrk="0" fontAlgn="base" hangingPunct="0">
        <a:spcBef>
          <a:spcPct val="0"/>
        </a:spcBef>
        <a:spcAft>
          <a:spcPct val="0"/>
        </a:spcAft>
        <a:buFont typeface="Wingdings" panose="05000000000000000000" pitchFamily="2" charset="2"/>
        <a:buChar char="§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3pPr>
      <a:lvl4pPr marL="3035300" indent="-43180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-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3914775" indent="-43180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›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443674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6pPr>
      <a:lvl7pPr marL="4958080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7pPr>
      <a:lvl8pPr marL="547941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8pPr>
      <a:lvl9pPr marL="600138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3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30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4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7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94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8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1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5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48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5pPr>
      <a:lvl6pPr marL="52133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6pPr>
      <a:lvl7pPr marL="104330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7pPr>
      <a:lvl8pPr marL="1564640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8pPr>
      <a:lvl9pPr marL="208597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9pPr>
    </p:titleStyle>
    <p:bodyStyle>
      <a:lvl1pPr marL="390525" indent="-390525" algn="l" rtl="0" eaLnBrk="0" fontAlgn="base" hangingPunct="0">
        <a:spcBef>
          <a:spcPct val="20000"/>
        </a:spcBef>
        <a:spcAft>
          <a:spcPct val="0"/>
        </a:spcAft>
        <a:buChar char="•"/>
        <a:defRPr sz="37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846138" indent="-325438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cs typeface="Arial" panose="020B0604020202020204" pitchFamily="34" charset="0"/>
        </a:defRPr>
      </a:lvl2pPr>
      <a:lvl3pPr marL="1303338" indent="-260350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cs typeface="Arial" panose="020B0604020202020204" pitchFamily="34" charset="0"/>
        </a:defRPr>
      </a:lvl3pPr>
      <a:lvl4pPr marL="1824038" indent="-260350" algn="l" rtl="0" eaLnBrk="0" fontAlgn="base" hangingPunct="0">
        <a:spcBef>
          <a:spcPct val="2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2346325" indent="-260350" algn="l" rtl="0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2868295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389630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911600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432935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3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30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4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7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94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8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1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5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eg"/><Relationship Id="rId18" Type="http://schemas.openxmlformats.org/officeDocument/2006/relationships/image" Target="../media/image28.jpeg"/><Relationship Id="rId26" Type="http://schemas.openxmlformats.org/officeDocument/2006/relationships/image" Target="../media/image36.jpeg"/><Relationship Id="rId21" Type="http://schemas.openxmlformats.org/officeDocument/2006/relationships/image" Target="../media/image31.jpeg"/><Relationship Id="rId34" Type="http://schemas.openxmlformats.org/officeDocument/2006/relationships/image" Target="../media/image44.jpe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17" Type="http://schemas.openxmlformats.org/officeDocument/2006/relationships/image" Target="../media/image27.jpeg"/><Relationship Id="rId25" Type="http://schemas.openxmlformats.org/officeDocument/2006/relationships/image" Target="../media/image35.jpeg"/><Relationship Id="rId3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jpeg"/><Relationship Id="rId20" Type="http://schemas.openxmlformats.org/officeDocument/2006/relationships/image" Target="../media/image30.jpeg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24" Type="http://schemas.openxmlformats.org/officeDocument/2006/relationships/image" Target="../media/image34.jpeg"/><Relationship Id="rId32" Type="http://schemas.openxmlformats.org/officeDocument/2006/relationships/image" Target="../media/image42.jpeg"/><Relationship Id="rId37" Type="http://schemas.openxmlformats.org/officeDocument/2006/relationships/image" Target="../media/image47.jpeg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23" Type="http://schemas.openxmlformats.org/officeDocument/2006/relationships/image" Target="../media/image33.jpeg"/><Relationship Id="rId28" Type="http://schemas.openxmlformats.org/officeDocument/2006/relationships/image" Target="../media/image38.jpeg"/><Relationship Id="rId36" Type="http://schemas.openxmlformats.org/officeDocument/2006/relationships/image" Target="../media/image46.jpeg"/><Relationship Id="rId10" Type="http://schemas.openxmlformats.org/officeDocument/2006/relationships/image" Target="../media/image20.jpeg"/><Relationship Id="rId19" Type="http://schemas.openxmlformats.org/officeDocument/2006/relationships/image" Target="../media/image29.jpeg"/><Relationship Id="rId31" Type="http://schemas.openxmlformats.org/officeDocument/2006/relationships/image" Target="../media/image41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jpeg"/><Relationship Id="rId22" Type="http://schemas.openxmlformats.org/officeDocument/2006/relationships/image" Target="../media/image32.jpeg"/><Relationship Id="rId27" Type="http://schemas.openxmlformats.org/officeDocument/2006/relationships/image" Target="../media/image37.jpeg"/><Relationship Id="rId30" Type="http://schemas.openxmlformats.org/officeDocument/2006/relationships/image" Target="../media/image40.jpeg"/><Relationship Id="rId35" Type="http://schemas.openxmlformats.org/officeDocument/2006/relationships/image" Target="../media/image45.jpeg"/><Relationship Id="rId8" Type="http://schemas.openxmlformats.org/officeDocument/2006/relationships/image" Target="../media/image18.jpeg"/><Relationship Id="rId3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6" descr="computer-chip-gettyimages.jpg">
            <a:extLst>
              <a:ext uri="{FF2B5EF4-FFF2-40B4-BE49-F238E27FC236}">
                <a16:creationId xmlns="" xmlns:a16="http://schemas.microsoft.com/office/drawing/2014/main" id="{9A375669-B926-4F4D-AAE4-E23DE1B9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80" y="4963409"/>
            <a:ext cx="1403350" cy="1439862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18" descr="index_image_2.jpg">
            <a:extLst>
              <a:ext uri="{FF2B5EF4-FFF2-40B4-BE49-F238E27FC236}">
                <a16:creationId xmlns="" xmlns:a16="http://schemas.microsoft.com/office/drawing/2014/main" id="{F0DF61D2-CB38-4F03-B61F-BAD28101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05" y="4964996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19" descr="346041.jpg">
            <a:extLst>
              <a:ext uri="{FF2B5EF4-FFF2-40B4-BE49-F238E27FC236}">
                <a16:creationId xmlns="" xmlns:a16="http://schemas.microsoft.com/office/drawing/2014/main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5" y="4961821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21" descr="Picture5.jpg">
            <a:extLst>
              <a:ext uri="{FF2B5EF4-FFF2-40B4-BE49-F238E27FC236}">
                <a16:creationId xmlns="" xmlns:a16="http://schemas.microsoft.com/office/drawing/2014/main" id="{8367C94D-8A98-4DA8-9CD1-BE8268C0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30" y="4964996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26" descr="4.jpg">
            <a:extLst>
              <a:ext uri="{FF2B5EF4-FFF2-40B4-BE49-F238E27FC236}">
                <a16:creationId xmlns="" xmlns:a16="http://schemas.microsoft.com/office/drawing/2014/main" id="{9E44BED9-881C-4361-B012-D1F32A42939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18" y="4950709"/>
            <a:ext cx="1404937" cy="1441450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="" xmlns:a16="http://schemas.microsoft.com/office/drawing/2014/main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60" y="3799240"/>
            <a:ext cx="4185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2000" b="1" dirty="0">
                <a:ea typeface="SimSun" panose="02010600030101010101" pitchFamily="2" charset="-122"/>
              </a:rPr>
              <a:t>BAO HUYNH</a:t>
            </a:r>
            <a:r>
              <a:rPr lang="en-US" altLang="zh-CN" sz="2000" b="1" dirty="0">
                <a:cs typeface="Arial"/>
              </a:rPr>
              <a:t> </a:t>
            </a:r>
            <a:endParaRPr lang="en-US" altLang="zh-CN" sz="2000" b="1" dirty="0" smtClean="0">
              <a:cs typeface="Arial"/>
            </a:endParaRPr>
          </a:p>
          <a:p>
            <a:pPr algn="ctr" eaLnBrk="1" hangingPunct="1"/>
            <a:r>
              <a:rPr lang="en-US" altLang="zh-CN" sz="2000" b="1" dirty="0" smtClean="0">
                <a:ea typeface="SimSun" panose="02010600030101010101" pitchFamily="2" charset="-122"/>
              </a:rPr>
              <a:t>09/09/2018</a:t>
            </a:r>
            <a:endParaRPr lang="zh-CN" altLang="en-AU" sz="2000" b="1" dirty="0">
              <a:latin typeface="SimSun"/>
              <a:ea typeface="SimSun" panose="02010600030101010101" pitchFamily="2" charset="-122"/>
            </a:endParaRPr>
          </a:p>
        </p:txBody>
      </p:sp>
      <p:pic>
        <p:nvPicPr>
          <p:cNvPr id="7178" name="Picture 4">
            <a:extLst>
              <a:ext uri="{FF2B5EF4-FFF2-40B4-BE49-F238E27FC236}">
                <a16:creationId xmlns="" xmlns:a16="http://schemas.microsoft.com/office/drawing/2014/main" id="{20AF6D47-1E94-48AD-9F25-3AB5FDB6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5" y="12356769"/>
            <a:ext cx="1824319" cy="1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="" xmlns:a16="http://schemas.microsoft.com/office/drawing/2014/main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27" y="1575484"/>
            <a:ext cx="9706345" cy="195198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104306" tIns="52153" rIns="104306" bIns="52153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CLOUD COMPUTING </a:t>
            </a:r>
            <a:endParaRPr lang="en-US" altLang="en-US" sz="60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alt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101</a:t>
            </a:r>
            <a:endParaRPr lang="en-US" alt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7" y="4966533"/>
            <a:ext cx="1723568" cy="144470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39948" name="Picture 12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06" y="9837"/>
            <a:ext cx="2595120" cy="167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5" y="110717"/>
            <a:ext cx="2850969" cy="14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405" y="202128"/>
            <a:ext cx="3375050" cy="13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="" xmlns:a16="http://schemas.microsoft.com/office/drawing/2014/main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607" y="337560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(1/2)</a:t>
            </a:r>
            <a:endParaRPr lang="en-US" sz="4000" kern="0" dirty="0"/>
          </a:p>
        </p:txBody>
      </p:sp>
      <p:grpSp>
        <p:nvGrpSpPr>
          <p:cNvPr id="42" name="Group 41"/>
          <p:cNvGrpSpPr/>
          <p:nvPr/>
        </p:nvGrpSpPr>
        <p:grpSpPr>
          <a:xfrm>
            <a:off x="426170" y="1381847"/>
            <a:ext cx="3125917" cy="2559901"/>
            <a:chOff x="426170" y="1381847"/>
            <a:chExt cx="3125917" cy="2559901"/>
          </a:xfrm>
        </p:grpSpPr>
        <p:sp>
          <p:nvSpPr>
            <p:cNvPr id="7" name="Cloud 6">
              <a:extLst>
                <a:ext uri="{FF2B5EF4-FFF2-40B4-BE49-F238E27FC236}">
                  <a16:creationId xmlns="" xmlns:a16="http://schemas.microsoft.com/office/drawing/2014/main" id="{0AADC037-1E12-4BBA-BD58-94F9213D3D8F}"/>
                </a:ext>
              </a:extLst>
            </p:cNvPr>
            <p:cNvSpPr/>
            <p:nvPr/>
          </p:nvSpPr>
          <p:spPr bwMode="auto">
            <a:xfrm>
              <a:off x="426170" y="1381847"/>
              <a:ext cx="2877569" cy="2559901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033" y="1744388"/>
              <a:ext cx="289905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SCALABILITY &amp; ELASTICITY</a:t>
              </a:r>
              <a:br>
                <a:rPr lang="en-US" sz="2500" b="1" dirty="0" smtClean="0"/>
              </a:br>
              <a:r>
                <a:rPr lang="en-US" sz="2500" b="1" dirty="0" smtClean="0"/>
                <a:t>(no HW limitation)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94691" y="403336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816803" y="2638470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0" name="Rectangle 9"/>
          <p:cNvSpPr/>
          <p:nvPr/>
        </p:nvSpPr>
        <p:spPr>
          <a:xfrm rot="20630456">
            <a:off x="3224891" y="4755610"/>
            <a:ext cx="7032396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Give me the world</a:t>
            </a:r>
            <a:b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without limitation!!</a:t>
            </a:r>
          </a:p>
        </p:txBody>
      </p:sp>
      <p:pic>
        <p:nvPicPr>
          <p:cNvPr id="1026" name="Picture 2" descr="Image result for y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9" y="1755497"/>
            <a:ext cx="5715886" cy="32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54" y="1294291"/>
            <a:ext cx="8960212" cy="920954"/>
          </a:xfrm>
        </p:spPr>
        <p:txBody>
          <a:bodyPr/>
          <a:lstStyle/>
          <a:p>
            <a:r>
              <a:rPr lang="en-US" sz="3000" dirty="0" smtClean="0"/>
              <a:t>In traditional computing model, two common problems :</a:t>
            </a:r>
          </a:p>
          <a:p>
            <a:pPr lvl="1"/>
            <a:r>
              <a:rPr lang="en-US" sz="3000" dirty="0" smtClean="0"/>
              <a:t>Underestimate system utilization which result in under provision</a:t>
            </a:r>
          </a:p>
        </p:txBody>
      </p:sp>
      <p:sp>
        <p:nvSpPr>
          <p:cNvPr id="7" name="Up Arrow 6"/>
          <p:cNvSpPr/>
          <p:nvPr/>
        </p:nvSpPr>
        <p:spPr>
          <a:xfrm rot="3513410">
            <a:off x="4670336" y="3932177"/>
            <a:ext cx="840140" cy="1051925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544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" name="Up Arrow 7"/>
          <p:cNvSpPr/>
          <p:nvPr/>
        </p:nvSpPr>
        <p:spPr>
          <a:xfrm rot="6949103">
            <a:off x="4690289" y="5167882"/>
            <a:ext cx="840140" cy="1051926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544">
              <a:solidFill>
                <a:srgbClr val="000000"/>
              </a:solidFill>
              <a:ea typeface="ＭＳ Ｐゴシック" pitchFamily="34" charset="-128"/>
            </a:endParaRPr>
          </a:p>
        </p:txBody>
      </p:sp>
      <p:grpSp>
        <p:nvGrpSpPr>
          <p:cNvPr id="9" name="Group 62"/>
          <p:cNvGrpSpPr>
            <a:grpSpLocks/>
          </p:cNvGrpSpPr>
          <p:nvPr/>
        </p:nvGrpSpPr>
        <p:grpSpPr bwMode="auto">
          <a:xfrm>
            <a:off x="5598743" y="5195217"/>
            <a:ext cx="4360734" cy="1974816"/>
            <a:chOff x="1143000" y="2362201"/>
            <a:chExt cx="5933749" cy="2726899"/>
          </a:xfrm>
        </p:grpSpPr>
        <p:sp>
          <p:nvSpPr>
            <p:cNvPr id="10" name="Freeform 9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 bwMode="auto">
            <a:xfrm>
              <a:off x="1143000" y="2760309"/>
              <a:ext cx="597661" cy="1503930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5700451" y="4120399"/>
              <a:ext cx="1346262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15" name="TextBox 22"/>
            <p:cNvSpPr txBox="1">
              <a:spLocks noChangeArrowheads="1"/>
            </p:cNvSpPr>
            <p:nvPr/>
          </p:nvSpPr>
          <p:spPr bwMode="auto">
            <a:xfrm>
              <a:off x="5699949" y="2940357"/>
              <a:ext cx="137680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16" name="Picture 52" descr="temp-1.png"/>
            <p:cNvPicPr>
              <a:picLocks noChangeAspect="1"/>
            </p:cNvPicPr>
            <p:nvPr/>
          </p:nvPicPr>
          <p:blipFill>
            <a:blip r:embed="rId2" cstate="print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3" descr="temp-4.png"/>
            <p:cNvPicPr>
              <a:picLocks noChangeAspect="1"/>
            </p:cNvPicPr>
            <p:nvPr/>
          </p:nvPicPr>
          <p:blipFill>
            <a:blip r:embed="rId3" cstate="print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78151" y="4610101"/>
              <a:ext cx="36785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24" name="TextBox 60"/>
            <p:cNvSpPr txBox="1">
              <a:spLocks noChangeArrowheads="1"/>
            </p:cNvSpPr>
            <p:nvPr/>
          </p:nvSpPr>
          <p:spPr bwMode="auto">
            <a:xfrm>
              <a:off x="4552018" y="4572001"/>
              <a:ext cx="331133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25" name="TextBox 22"/>
            <p:cNvSpPr txBox="1">
              <a:spLocks noChangeArrowheads="1"/>
            </p:cNvSpPr>
            <p:nvPr/>
          </p:nvSpPr>
          <p:spPr bwMode="auto">
            <a:xfrm>
              <a:off x="6026150" y="4572001"/>
              <a:ext cx="38100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grpSp>
        <p:nvGrpSpPr>
          <p:cNvPr id="26" name="Group 99"/>
          <p:cNvGrpSpPr>
            <a:grpSpLocks/>
          </p:cNvGrpSpPr>
          <p:nvPr/>
        </p:nvGrpSpPr>
        <p:grpSpPr bwMode="auto">
          <a:xfrm>
            <a:off x="5598743" y="3112983"/>
            <a:ext cx="4365742" cy="1885523"/>
            <a:chOff x="1143000" y="2362201"/>
            <a:chExt cx="5969017" cy="2754697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 bwMode="auto">
            <a:xfrm>
              <a:off x="1143000" y="2716669"/>
              <a:ext cx="600523" cy="159120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Picture 71" descr="temp-3.png"/>
            <p:cNvPicPr>
              <a:picLocks noChangeAspect="1"/>
            </p:cNvPicPr>
            <p:nvPr/>
          </p:nvPicPr>
          <p:blipFill>
            <a:blip r:embed="rId4" cstate="print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22"/>
            <p:cNvSpPr txBox="1">
              <a:spLocks noChangeArrowheads="1"/>
            </p:cNvSpPr>
            <p:nvPr/>
          </p:nvSpPr>
          <p:spPr bwMode="auto">
            <a:xfrm>
              <a:off x="5729196" y="4038599"/>
              <a:ext cx="1352710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32" name="TextBox 22"/>
            <p:cNvSpPr txBox="1">
              <a:spLocks noChangeArrowheads="1"/>
            </p:cNvSpPr>
            <p:nvPr/>
          </p:nvSpPr>
          <p:spPr bwMode="auto">
            <a:xfrm>
              <a:off x="5728623" y="2941322"/>
              <a:ext cx="1383394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33" name="Picture 80" descr="temp-2.png"/>
            <p:cNvPicPr>
              <a:picLocks noChangeAspect="1"/>
            </p:cNvPicPr>
            <p:nvPr/>
          </p:nvPicPr>
          <p:blipFill>
            <a:blip r:embed="rId5" cstate="print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4" name="Straight Arrow Connector 33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22"/>
            <p:cNvSpPr txBox="1">
              <a:spLocks noChangeArrowheads="1"/>
            </p:cNvSpPr>
            <p:nvPr/>
          </p:nvSpPr>
          <p:spPr bwMode="auto">
            <a:xfrm>
              <a:off x="2978151" y="4610101"/>
              <a:ext cx="367848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40" name="TextBox 22"/>
            <p:cNvSpPr txBox="1">
              <a:spLocks noChangeArrowheads="1"/>
            </p:cNvSpPr>
            <p:nvPr/>
          </p:nvSpPr>
          <p:spPr bwMode="auto">
            <a:xfrm>
              <a:off x="4552017" y="4572001"/>
              <a:ext cx="331133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41" name="TextBox 95"/>
            <p:cNvSpPr txBox="1">
              <a:spLocks noChangeArrowheads="1"/>
            </p:cNvSpPr>
            <p:nvPr/>
          </p:nvSpPr>
          <p:spPr bwMode="auto">
            <a:xfrm>
              <a:off x="6026151" y="4572001"/>
              <a:ext cx="380999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grpSp>
        <p:nvGrpSpPr>
          <p:cNvPr id="42" name="Group 100"/>
          <p:cNvGrpSpPr>
            <a:grpSpLocks/>
          </p:cNvGrpSpPr>
          <p:nvPr/>
        </p:nvGrpSpPr>
        <p:grpSpPr bwMode="auto">
          <a:xfrm>
            <a:off x="473886" y="4116688"/>
            <a:ext cx="4063600" cy="2110480"/>
            <a:chOff x="1090563" y="2362201"/>
            <a:chExt cx="6021524" cy="3078420"/>
          </a:xfrm>
        </p:grpSpPr>
        <p:cxnSp>
          <p:nvCxnSpPr>
            <p:cNvPr id="43" name="Straight Arrow Connector 42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 bwMode="auto">
            <a:xfrm>
              <a:off x="1090563" y="2742254"/>
              <a:ext cx="650849" cy="1588663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6" name="Picture 104" descr="temp-3.png"/>
            <p:cNvPicPr>
              <a:picLocks noChangeAspect="1"/>
            </p:cNvPicPr>
            <p:nvPr/>
          </p:nvPicPr>
          <p:blipFill>
            <a:blip r:embed="rId4" cstate="print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extBox 22"/>
            <p:cNvSpPr txBox="1">
              <a:spLocks noChangeArrowheads="1"/>
            </p:cNvSpPr>
            <p:nvPr/>
          </p:nvSpPr>
          <p:spPr bwMode="auto">
            <a:xfrm>
              <a:off x="5614619" y="4038600"/>
              <a:ext cx="1466073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48" name="TextBox 22"/>
            <p:cNvSpPr txBox="1">
              <a:spLocks noChangeArrowheads="1"/>
            </p:cNvSpPr>
            <p:nvPr/>
          </p:nvSpPr>
          <p:spPr bwMode="auto">
            <a:xfrm>
              <a:off x="5612759" y="2941321"/>
              <a:ext cx="1499328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22"/>
            <p:cNvSpPr txBox="1">
              <a:spLocks noChangeArrowheads="1"/>
            </p:cNvSpPr>
            <p:nvPr/>
          </p:nvSpPr>
          <p:spPr bwMode="auto">
            <a:xfrm>
              <a:off x="2949300" y="4934635"/>
              <a:ext cx="1999864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b="1" dirty="0">
                  <a:latin typeface="Cambria" pitchFamily="18" charset="0"/>
                </a:rPr>
                <a:t>Time (days)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55" name="TextBox 22"/>
            <p:cNvSpPr txBox="1">
              <a:spLocks noChangeArrowheads="1"/>
            </p:cNvSpPr>
            <p:nvPr/>
          </p:nvSpPr>
          <p:spPr bwMode="auto">
            <a:xfrm>
              <a:off x="4552016" y="4571999"/>
              <a:ext cx="331133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56" name="TextBox 120"/>
            <p:cNvSpPr txBox="1">
              <a:spLocks noChangeArrowheads="1"/>
            </p:cNvSpPr>
            <p:nvPr/>
          </p:nvSpPr>
          <p:spPr bwMode="auto">
            <a:xfrm>
              <a:off x="6026150" y="4571999"/>
              <a:ext cx="381000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06564" y="5208870"/>
            <a:ext cx="1252266" cy="32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4" b="1" i="1" dirty="0">
                <a:solidFill>
                  <a:schemeClr val="tx2">
                    <a:lumMod val="75000"/>
                  </a:schemeClr>
                </a:solidFill>
              </a:rPr>
              <a:t>Loss Users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47110" y="3024505"/>
            <a:ext cx="1526380" cy="32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4" b="1" i="1" dirty="0">
                <a:solidFill>
                  <a:schemeClr val="tx2">
                    <a:lumMod val="75000"/>
                  </a:schemeClr>
                </a:solidFill>
              </a:rPr>
              <a:t>Loss Revenue</a:t>
            </a:r>
          </a:p>
        </p:txBody>
      </p:sp>
    </p:spTree>
    <p:extLst>
      <p:ext uri="{BB962C8B-B14F-4D97-AF65-F5344CB8AC3E}">
        <p14:creationId xmlns:p14="http://schemas.microsoft.com/office/powerpoint/2010/main" val="12387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3" y="1764294"/>
            <a:ext cx="9073515" cy="5460912"/>
          </a:xfrm>
        </p:spPr>
        <p:txBody>
          <a:bodyPr/>
          <a:lstStyle/>
          <a:p>
            <a:pPr lvl="1"/>
            <a:r>
              <a:rPr lang="en-US" dirty="0" smtClean="0"/>
              <a:t>Overestimate system utilization which result in low utilization</a:t>
            </a:r>
            <a:br>
              <a:rPr lang="en-US" dirty="0" smtClean="0"/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endParaRPr lang="en-US" dirty="0" smtClean="0">
              <a:latin typeface="Helvetica" charset="0"/>
            </a:endParaRPr>
          </a:p>
          <a:p>
            <a:r>
              <a:rPr lang="en-US" dirty="0" smtClean="0"/>
              <a:t>How to solve this problem ??</a:t>
            </a:r>
          </a:p>
          <a:p>
            <a:pPr lvl="1"/>
            <a:r>
              <a:rPr lang="en-US" dirty="0" smtClean="0"/>
              <a:t>Dynamically provision resources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56681" y="3150589"/>
            <a:ext cx="8902049" cy="3244567"/>
            <a:chOff x="1482055" y="2856477"/>
            <a:chExt cx="8474374" cy="2697023"/>
          </a:xfrm>
        </p:grpSpPr>
        <p:sp>
          <p:nvSpPr>
            <p:cNvPr id="5" name="Rectangle 4"/>
            <p:cNvSpPr/>
            <p:nvPr/>
          </p:nvSpPr>
          <p:spPr bwMode="auto">
            <a:xfrm>
              <a:off x="1986139" y="3107533"/>
              <a:ext cx="4032673" cy="17975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482055" y="2856477"/>
              <a:ext cx="8474374" cy="2697023"/>
              <a:chOff x="1482055" y="2856477"/>
              <a:chExt cx="8474374" cy="2697023"/>
            </a:xfrm>
          </p:grpSpPr>
          <p:sp>
            <p:nvSpPr>
              <p:cNvPr id="6" name="TextBox 36"/>
              <p:cNvSpPr txBox="1">
                <a:spLocks noChangeArrowheads="1"/>
              </p:cNvSpPr>
              <p:nvPr/>
            </p:nvSpPr>
            <p:spPr bwMode="auto">
              <a:xfrm>
                <a:off x="7459142" y="3700117"/>
                <a:ext cx="2497287" cy="4316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5" b="1" dirty="0">
                    <a:latin typeface="Cambria" pitchFamily="18" charset="0"/>
                  </a:rPr>
                  <a:t>Unused resources</a:t>
                </a: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6787191" y="3721186"/>
                <a:ext cx="588098" cy="420070"/>
              </a:xfrm>
              <a:prstGeom prst="rect">
                <a:avLst/>
              </a:prstGeom>
              <a:solidFill>
                <a:srgbClr val="D9D9D9"/>
              </a:solidFill>
              <a:ln w="12700">
                <a:noFill/>
                <a:round/>
                <a:headEnd/>
                <a:tailEnd/>
              </a:ln>
              <a:effectLst>
                <a:outerShdw dist="25401" dir="2700000" rotWithShape="0">
                  <a:srgbClr val="161645">
                    <a:alpha val="42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544">
                  <a:solidFill>
                    <a:srgbClr val="FFFFFF"/>
                  </a:solidFill>
                  <a:latin typeface="Helvetica" charset="0"/>
                </a:endParaRPr>
              </a:p>
            </p:txBody>
          </p:sp>
          <p:grpSp>
            <p:nvGrpSpPr>
              <p:cNvPr id="9" name="Group 36"/>
              <p:cNvGrpSpPr>
                <a:grpSpLocks/>
              </p:cNvGrpSpPr>
              <p:nvPr/>
            </p:nvGrpSpPr>
            <p:grpSpPr bwMode="auto">
              <a:xfrm>
                <a:off x="1482055" y="2856477"/>
                <a:ext cx="5548308" cy="2697023"/>
                <a:chOff x="829311" y="3048572"/>
                <a:chExt cx="3613968" cy="2465631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 rot="5400000" flipH="1" flipV="1">
                  <a:off x="76178" y="4115046"/>
                  <a:ext cx="2134568" cy="1619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142652" y="5181540"/>
                  <a:ext cx="3124745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/>
                <p:cNvSpPr/>
                <p:nvPr/>
              </p:nvSpPr>
              <p:spPr>
                <a:xfrm>
                  <a:off x="1142652" y="3973087"/>
                  <a:ext cx="2667939" cy="990477"/>
                </a:xfrm>
                <a:custGeom>
                  <a:avLst/>
                  <a:gdLst>
                    <a:gd name="connsiteX0" fmla="*/ 0 w 1660819"/>
                    <a:gd name="connsiteY0" fmla="*/ 902820 h 924531"/>
                    <a:gd name="connsiteX1" fmla="*/ 401636 w 1660819"/>
                    <a:gd name="connsiteY1" fmla="*/ 1809 h 924531"/>
                    <a:gd name="connsiteX2" fmla="*/ 824982 w 1660819"/>
                    <a:gd name="connsiteY2" fmla="*/ 913676 h 924531"/>
                    <a:gd name="connsiteX3" fmla="*/ 1280893 w 1660819"/>
                    <a:gd name="connsiteY3" fmla="*/ 12664 h 924531"/>
                    <a:gd name="connsiteX4" fmla="*/ 1660819 w 1660819"/>
                    <a:gd name="connsiteY4" fmla="*/ 924531 h 924531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26332 h 1071073"/>
                    <a:gd name="connsiteX1" fmla="*/ 66939 w 1738896"/>
                    <a:gd name="connsiteY1" fmla="*/ 917336 h 1071073"/>
                    <a:gd name="connsiteX2" fmla="*/ 479713 w 1738896"/>
                    <a:gd name="connsiteY2" fmla="*/ 25321 h 1071073"/>
                    <a:gd name="connsiteX3" fmla="*/ 903059 w 1738896"/>
                    <a:gd name="connsiteY3" fmla="*/ 1069264 h 1071073"/>
                    <a:gd name="connsiteX4" fmla="*/ 1358970 w 1738896"/>
                    <a:gd name="connsiteY4" fmla="*/ 36176 h 1071073"/>
                    <a:gd name="connsiteX5" fmla="*/ 1738896 w 1738896"/>
                    <a:gd name="connsiteY5" fmla="*/ 948043 h 1071073"/>
                    <a:gd name="connsiteX0" fmla="*/ 78077 w 1738896"/>
                    <a:gd name="connsiteY0" fmla="*/ 910360 h 1183608"/>
                    <a:gd name="connsiteX1" fmla="*/ 66939 w 1738896"/>
                    <a:gd name="connsiteY1" fmla="*/ 1033440 h 1183608"/>
                    <a:gd name="connsiteX2" fmla="*/ 479713 w 1738896"/>
                    <a:gd name="connsiteY2" fmla="*/ 9349 h 1183608"/>
                    <a:gd name="connsiteX3" fmla="*/ 903059 w 1738896"/>
                    <a:gd name="connsiteY3" fmla="*/ 1053292 h 1183608"/>
                    <a:gd name="connsiteX4" fmla="*/ 1358970 w 1738896"/>
                    <a:gd name="connsiteY4" fmla="*/ 20204 h 1183608"/>
                    <a:gd name="connsiteX5" fmla="*/ 1738896 w 1738896"/>
                    <a:gd name="connsiteY5" fmla="*/ 932071 h 1183608"/>
                    <a:gd name="connsiteX0" fmla="*/ 78862 w 1739681"/>
                    <a:gd name="connsiteY0" fmla="*/ 910360 h 1203618"/>
                    <a:gd name="connsiteX1" fmla="*/ 74154 w 1739681"/>
                    <a:gd name="connsiteY1" fmla="*/ 1030416 h 1203618"/>
                    <a:gd name="connsiteX2" fmla="*/ 67724 w 1739681"/>
                    <a:gd name="connsiteY2" fmla="*/ 1033440 h 1203618"/>
                    <a:gd name="connsiteX3" fmla="*/ 480498 w 1739681"/>
                    <a:gd name="connsiteY3" fmla="*/ 9349 h 1203618"/>
                    <a:gd name="connsiteX4" fmla="*/ 903844 w 1739681"/>
                    <a:gd name="connsiteY4" fmla="*/ 1053292 h 1203618"/>
                    <a:gd name="connsiteX5" fmla="*/ 1359755 w 1739681"/>
                    <a:gd name="connsiteY5" fmla="*/ 20204 h 1203618"/>
                    <a:gd name="connsiteX6" fmla="*/ 1739681 w 1739681"/>
                    <a:gd name="connsiteY6" fmla="*/ 932071 h 1203618"/>
                    <a:gd name="connsiteX0" fmla="*/ 785 w 1842150"/>
                    <a:gd name="connsiteY0" fmla="*/ 1108474 h 1203618"/>
                    <a:gd name="connsiteX1" fmla="*/ 176623 w 1842150"/>
                    <a:gd name="connsiteY1" fmla="*/ 1030416 h 1203618"/>
                    <a:gd name="connsiteX2" fmla="*/ 170193 w 1842150"/>
                    <a:gd name="connsiteY2" fmla="*/ 1033440 h 1203618"/>
                    <a:gd name="connsiteX3" fmla="*/ 582967 w 1842150"/>
                    <a:gd name="connsiteY3" fmla="*/ 9349 h 1203618"/>
                    <a:gd name="connsiteX4" fmla="*/ 1006313 w 1842150"/>
                    <a:gd name="connsiteY4" fmla="*/ 1053292 h 1203618"/>
                    <a:gd name="connsiteX5" fmla="*/ 1462224 w 1842150"/>
                    <a:gd name="connsiteY5" fmla="*/ 20204 h 1203618"/>
                    <a:gd name="connsiteX6" fmla="*/ 1842150 w 1842150"/>
                    <a:gd name="connsiteY6" fmla="*/ 932071 h 1203618"/>
                    <a:gd name="connsiteX0" fmla="*/ 74154 w 1739681"/>
                    <a:gd name="connsiteY0" fmla="*/ 1030416 h 1203618"/>
                    <a:gd name="connsiteX1" fmla="*/ 67724 w 1739681"/>
                    <a:gd name="connsiteY1" fmla="*/ 1033440 h 1203618"/>
                    <a:gd name="connsiteX2" fmla="*/ 480498 w 1739681"/>
                    <a:gd name="connsiteY2" fmla="*/ 9349 h 1203618"/>
                    <a:gd name="connsiteX3" fmla="*/ 903844 w 1739681"/>
                    <a:gd name="connsiteY3" fmla="*/ 1053292 h 1203618"/>
                    <a:gd name="connsiteX4" fmla="*/ 1359755 w 1739681"/>
                    <a:gd name="connsiteY4" fmla="*/ 20204 h 1203618"/>
                    <a:gd name="connsiteX5" fmla="*/ 1739681 w 1739681"/>
                    <a:gd name="connsiteY5" fmla="*/ 932071 h 1203618"/>
                    <a:gd name="connsiteX0" fmla="*/ 74154 w 1739681"/>
                    <a:gd name="connsiteY0" fmla="*/ 1030416 h 1203618"/>
                    <a:gd name="connsiteX1" fmla="*/ 67724 w 1739681"/>
                    <a:gd name="connsiteY1" fmla="*/ 1033440 h 1203618"/>
                    <a:gd name="connsiteX2" fmla="*/ 377249 w 1739681"/>
                    <a:gd name="connsiteY2" fmla="*/ 1020643 h 1203618"/>
                    <a:gd name="connsiteX3" fmla="*/ 480498 w 1739681"/>
                    <a:gd name="connsiteY3" fmla="*/ 9349 h 1203618"/>
                    <a:gd name="connsiteX4" fmla="*/ 903844 w 1739681"/>
                    <a:gd name="connsiteY4" fmla="*/ 1053292 h 1203618"/>
                    <a:gd name="connsiteX5" fmla="*/ 1359755 w 1739681"/>
                    <a:gd name="connsiteY5" fmla="*/ 20204 h 1203618"/>
                    <a:gd name="connsiteX6" fmla="*/ 1739681 w 1739681"/>
                    <a:gd name="connsiteY6" fmla="*/ 932071 h 1203618"/>
                    <a:gd name="connsiteX0" fmla="*/ 0 w 1665527"/>
                    <a:gd name="connsiteY0" fmla="*/ 1030416 h 1190821"/>
                    <a:gd name="connsiteX1" fmla="*/ 303095 w 1665527"/>
                    <a:gd name="connsiteY1" fmla="*/ 1020643 h 1190821"/>
                    <a:gd name="connsiteX2" fmla="*/ 406344 w 1665527"/>
                    <a:gd name="connsiteY2" fmla="*/ 9349 h 1190821"/>
                    <a:gd name="connsiteX3" fmla="*/ 829690 w 1665527"/>
                    <a:gd name="connsiteY3" fmla="*/ 1053292 h 1190821"/>
                    <a:gd name="connsiteX4" fmla="*/ 1285601 w 1665527"/>
                    <a:gd name="connsiteY4" fmla="*/ 20204 h 1190821"/>
                    <a:gd name="connsiteX5" fmla="*/ 1665527 w 1665527"/>
                    <a:gd name="connsiteY5" fmla="*/ 932071 h 1190821"/>
                    <a:gd name="connsiteX0" fmla="*/ 0 w 1665527"/>
                    <a:gd name="connsiteY0" fmla="*/ 1030416 h 1055101"/>
                    <a:gd name="connsiteX1" fmla="*/ 406344 w 1665527"/>
                    <a:gd name="connsiteY1" fmla="*/ 9349 h 1055101"/>
                    <a:gd name="connsiteX2" fmla="*/ 829690 w 1665527"/>
                    <a:gd name="connsiteY2" fmla="*/ 1053292 h 1055101"/>
                    <a:gd name="connsiteX3" fmla="*/ 1285601 w 1665527"/>
                    <a:gd name="connsiteY3" fmla="*/ 20204 h 1055101"/>
                    <a:gd name="connsiteX4" fmla="*/ 1665527 w 1665527"/>
                    <a:gd name="connsiteY4" fmla="*/ 932071 h 105510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33394 h 1067125"/>
                    <a:gd name="connsiteX1" fmla="*/ 406344 w 1665527"/>
                    <a:gd name="connsiteY1" fmla="*/ 12327 h 1067125"/>
                    <a:gd name="connsiteX2" fmla="*/ 829690 w 1665527"/>
                    <a:gd name="connsiteY2" fmla="*/ 1056270 h 1067125"/>
                    <a:gd name="connsiteX3" fmla="*/ 1286407 w 1665527"/>
                    <a:gd name="connsiteY3" fmla="*/ 1809 h 1067125"/>
                    <a:gd name="connsiteX4" fmla="*/ 1665527 w 1665527"/>
                    <a:gd name="connsiteY4" fmla="*/ 1067125 h 106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5527" h="1067125">
                      <a:moveTo>
                        <a:pt x="0" y="1033394"/>
                      </a:moveTo>
                      <a:cubicBezTo>
                        <a:pt x="108211" y="865595"/>
                        <a:pt x="268062" y="8514"/>
                        <a:pt x="406344" y="12327"/>
                      </a:cubicBezTo>
                      <a:cubicBezTo>
                        <a:pt x="544626" y="16140"/>
                        <a:pt x="683013" y="1058023"/>
                        <a:pt x="829690" y="1056270"/>
                      </a:cubicBezTo>
                      <a:cubicBezTo>
                        <a:pt x="976367" y="1054517"/>
                        <a:pt x="1147101" y="0"/>
                        <a:pt x="1286407" y="1809"/>
                      </a:cubicBezTo>
                      <a:cubicBezTo>
                        <a:pt x="1425713" y="3618"/>
                        <a:pt x="1562404" y="945905"/>
                        <a:pt x="1665527" y="1067125"/>
                      </a:cubicBezTo>
                    </a:path>
                  </a:pathLst>
                </a:custGeom>
                <a:ln w="190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/>
                  <a:endParaRPr lang="en-US" sz="1544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13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34338" y="4753265"/>
                  <a:ext cx="608941" cy="3016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544" dirty="0"/>
                    <a:t>Demand</a:t>
                  </a:r>
                  <a:endParaRPr lang="en-US" sz="1764" dirty="0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1142652" y="3277390"/>
                  <a:ext cx="2744074" cy="1600"/>
                </a:xfrm>
                <a:prstGeom prst="straightConnector1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3771371" y="3217144"/>
                  <a:ext cx="622515" cy="3016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544" dirty="0">
                      <a:solidFill>
                        <a:srgbClr val="FF0000"/>
                      </a:solidFill>
                    </a:rPr>
                    <a:t>Capacity</a:t>
                  </a:r>
                </a:p>
              </p:txBody>
            </p:sp>
            <p:sp>
              <p:nvSpPr>
                <p:cNvPr id="16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2510472" y="5181599"/>
                  <a:ext cx="470070" cy="3326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764" b="1" dirty="0">
                      <a:latin typeface="Cambria" pitchFamily="18" charset="0"/>
                    </a:rPr>
                    <a:t>Time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311" y="3636652"/>
                  <a:ext cx="297120" cy="1055257"/>
                </a:xfrm>
                <a:prstGeom prst="rect">
                  <a:avLst/>
                </a:prstGeom>
                <a:noFill/>
              </p:spPr>
              <p:txBody>
                <a:bodyPr vert="vert270"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764" b="1" dirty="0">
                      <a:latin typeface="Cambria" pitchFamily="18" charset="0"/>
                      <a:ea typeface="ＭＳ Ｐゴシック" pitchFamily="-110" charset="-128"/>
                      <a:cs typeface="ＭＳ Ｐゴシック" pitchFamily="-110" charset="-128"/>
                    </a:rPr>
                    <a:t>Resources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2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400" y="1247476"/>
            <a:ext cx="9037057" cy="1993119"/>
          </a:xfrm>
        </p:spPr>
        <p:txBody>
          <a:bodyPr/>
          <a:lstStyle/>
          <a:p>
            <a:r>
              <a:rPr lang="en-US" sz="3000" dirty="0" smtClean="0"/>
              <a:t>Provisioned cloud resource dynamically</a:t>
            </a:r>
          </a:p>
          <a:p>
            <a:pPr lvl="1"/>
            <a:r>
              <a:rPr lang="en-US" sz="3000" dirty="0" smtClean="0"/>
              <a:t>Meet demand variations between different industries</a:t>
            </a:r>
          </a:p>
          <a:p>
            <a:pPr lvl="1"/>
            <a:r>
              <a:rPr lang="en-US" sz="3000" dirty="0" smtClean="0"/>
              <a:t>Meet burst demand for some extraordinary events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033980" y="4788800"/>
            <a:ext cx="7953328" cy="1209452"/>
            <a:chOff x="1142999" y="3581400"/>
            <a:chExt cx="7213547" cy="1096963"/>
          </a:xfrm>
        </p:grpSpPr>
        <p:sp>
          <p:nvSpPr>
            <p:cNvPr id="6" name="Rectangle 5"/>
            <p:cNvSpPr/>
            <p:nvPr/>
          </p:nvSpPr>
          <p:spPr>
            <a:xfrm>
              <a:off x="5740365" y="4460875"/>
              <a:ext cx="2613006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5740365" y="3581400"/>
              <a:ext cx="2616181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557900" y="3950408"/>
            <a:ext cx="4332482" cy="2680062"/>
            <a:chOff x="719863" y="3048794"/>
            <a:chExt cx="4009670" cy="2449906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1142651" y="3959061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717157" y="4779554"/>
              <a:ext cx="960162" cy="332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3745633" y="3630229"/>
              <a:ext cx="983900" cy="332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2426393" y="5181600"/>
              <a:ext cx="638229" cy="31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9863" y="3621987"/>
              <a:ext cx="406497" cy="995611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</p:grpSp>
      <p:grpSp>
        <p:nvGrpSpPr>
          <p:cNvPr id="20" name="Group 37"/>
          <p:cNvGrpSpPr>
            <a:grpSpLocks/>
          </p:cNvGrpSpPr>
          <p:nvPr/>
        </p:nvGrpSpPr>
        <p:grpSpPr bwMode="auto">
          <a:xfrm>
            <a:off x="5644251" y="3948659"/>
            <a:ext cx="4323171" cy="2681582"/>
            <a:chOff x="4766102" y="3048003"/>
            <a:chExt cx="3996850" cy="2449696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24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25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4842616" y="5040840"/>
            <a:ext cx="840140" cy="58809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</p:spTree>
    <p:extLst>
      <p:ext uri="{BB962C8B-B14F-4D97-AF65-F5344CB8AC3E}">
        <p14:creationId xmlns:p14="http://schemas.microsoft.com/office/powerpoint/2010/main" val="7483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="" xmlns:a16="http://schemas.microsoft.com/office/drawing/2014/main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="" xmlns:a16="http://schemas.microsoft.com/office/drawing/2014/main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(2/4)</a:t>
            </a:r>
            <a:endParaRPr lang="en-US" sz="4000" kern="0" dirty="0"/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(no HW limitation)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972" y="5213019"/>
            <a:ext cx="3388173" cy="2340156"/>
            <a:chOff x="83972" y="5213019"/>
            <a:chExt cx="3388173" cy="2340156"/>
          </a:xfrm>
        </p:grpSpPr>
        <p:sp>
          <p:nvSpPr>
            <p:cNvPr id="10" name="Cloud 9">
              <a:extLst>
                <a:ext uri="{FF2B5EF4-FFF2-40B4-BE49-F238E27FC236}">
                  <a16:creationId xmlns="" xmlns:a16="http://schemas.microsoft.com/office/drawing/2014/main" id="{3832F45A-F697-43F6-88FE-CDFDB013D7C5}"/>
                </a:ext>
              </a:extLst>
            </p:cNvPr>
            <p:cNvSpPr/>
            <p:nvPr/>
          </p:nvSpPr>
          <p:spPr bwMode="auto">
            <a:xfrm>
              <a:off x="83972" y="5213019"/>
              <a:ext cx="3388173" cy="2340156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418" y="5658249"/>
              <a:ext cx="264320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HIGH AVAILABILITY &amp; RELIABILITY</a:t>
              </a:r>
              <a:endParaRPr lang="en-US" sz="25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840316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&amp; Reliability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6358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pic>
        <p:nvPicPr>
          <p:cNvPr id="9222" name="Picture 6" descr="http://geekswithblogs.net/images/geekswithblogs_net/starr/Green-Traffic-Light.jpg"/>
          <p:cNvPicPr>
            <a:picLocks noChangeAspect="1" noChangeArrowheads="1"/>
          </p:cNvPicPr>
          <p:nvPr/>
        </p:nvPicPr>
        <p:blipFill>
          <a:blip r:embed="rId2" cstate="print"/>
          <a:srcRect t="5333" b="6667"/>
          <a:stretch>
            <a:fillRect/>
          </a:stretch>
        </p:blipFill>
        <p:spPr bwMode="auto">
          <a:xfrm>
            <a:off x="473886" y="1845502"/>
            <a:ext cx="3100905" cy="40931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791463" y="5465837"/>
            <a:ext cx="7881988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Never Loss</a:t>
            </a:r>
            <a:b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Never </a:t>
            </a:r>
            <a:r>
              <a:rPr lang="en-US" sz="5954" b="1" dirty="0" smtClean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Down</a:t>
            </a:r>
            <a:endParaRPr lang="en-US" sz="5954" b="1" dirty="0">
              <a:ln w="11430"/>
              <a:solidFill>
                <a:schemeClr val="bg2">
                  <a:lumMod val="1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2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&amp;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2" y="1395472"/>
            <a:ext cx="9757106" cy="5760384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AWS </a:t>
            </a:r>
            <a:r>
              <a:rPr lang="en-US" dirty="0"/>
              <a:t>S3 </a:t>
            </a:r>
            <a:r>
              <a:rPr lang="en-US" dirty="0" smtClean="0"/>
              <a:t>database with </a:t>
            </a:r>
            <a:r>
              <a:rPr lang="en-US" dirty="0"/>
              <a:t>99.999% </a:t>
            </a:r>
            <a:r>
              <a:rPr lang="en-US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AWS </a:t>
            </a:r>
            <a:r>
              <a:rPr lang="en-US" dirty="0"/>
              <a:t>EC2 Data volume is replicated automatically among Availability </a:t>
            </a:r>
            <a:r>
              <a:rPr lang="en-US" dirty="0" smtClean="0"/>
              <a:t>Zones </a:t>
            </a:r>
            <a:r>
              <a:rPr lang="en-US" dirty="0"/>
              <a:t>within region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	 </a:t>
            </a:r>
            <a:r>
              <a:rPr lang="en-US" sz="3200" dirty="0">
                <a:sym typeface="Wingdings" panose="05000000000000000000" pitchFamily="2" charset="2"/>
              </a:rPr>
              <a:t>Key to achieve “Reliability” (functional 24/7)</a:t>
            </a:r>
            <a:endParaRPr lang="en-US" sz="3200" dirty="0"/>
          </a:p>
          <a:p>
            <a:r>
              <a:rPr lang="en-US" dirty="0" smtClean="0"/>
              <a:t>How to </a:t>
            </a:r>
            <a:r>
              <a:rPr lang="en-US" b="1" dirty="0" smtClean="0"/>
              <a:t>achieve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Fault tolerance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Disaster Recovery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System security (IAM, Firewall, ACL, Security    Group, LDAP, Fail2ban,..)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01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gautamlulla.files.wordpress.com/2010/07/sp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77" y="1951697"/>
            <a:ext cx="3192533" cy="48026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3" y="1764295"/>
            <a:ext cx="7057178" cy="4990084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Single Point Of Failure</a:t>
            </a:r>
            <a:r>
              <a:rPr lang="en-US" dirty="0" smtClean="0"/>
              <a:t> (SPOF)</a:t>
            </a:r>
          </a:p>
          <a:p>
            <a:pPr lvl="1"/>
            <a:r>
              <a:rPr lang="en-US" dirty="0" smtClean="0"/>
              <a:t>SPOF stop the entire system from working !!!</a:t>
            </a:r>
          </a:p>
          <a:p>
            <a:pPr marL="5207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43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07" y="1582525"/>
            <a:ext cx="9624060" cy="4990084"/>
          </a:xfrm>
        </p:spPr>
        <p:txBody>
          <a:bodyPr/>
          <a:lstStyle/>
          <a:p>
            <a:r>
              <a:rPr lang="en-US" dirty="0" smtClean="0"/>
              <a:t>Fault Detection and Isolation (FDI)</a:t>
            </a:r>
          </a:p>
          <a:p>
            <a:pPr lvl="1"/>
            <a:r>
              <a:rPr lang="en-US" dirty="0" smtClean="0"/>
              <a:t>Monitoring system</a:t>
            </a:r>
          </a:p>
          <a:p>
            <a:pPr lvl="1"/>
            <a:r>
              <a:rPr lang="en-US" dirty="0" smtClean="0"/>
              <a:t>Healcheck mechanism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Isolate failing component</a:t>
            </a:r>
          </a:p>
          <a:p>
            <a:pPr marL="0" indent="0">
              <a:buNone/>
            </a:pPr>
            <a:r>
              <a:rPr lang="en-US" dirty="0" smtClean="0"/>
              <a:t>    - </a:t>
            </a:r>
            <a:r>
              <a:rPr lang="en-US" sz="3200" dirty="0" smtClean="0"/>
              <a:t>Traffic won’t be routed to 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unhealthy component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until they are back</a:t>
            </a:r>
            <a:br>
              <a:rPr lang="en-US" sz="3200" dirty="0" smtClean="0"/>
            </a:br>
            <a:r>
              <a:rPr lang="en-US" sz="3200" dirty="0" smtClean="0"/>
              <a:t>        Ex: Nginx, Kubernetes,…</a:t>
            </a:r>
          </a:p>
        </p:txBody>
      </p:sp>
      <p:pic>
        <p:nvPicPr>
          <p:cNvPr id="93186" name="Picture 2" descr="http://www.adelicatebalance.com.au/gallery/images/people/do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2853" y="4140655"/>
            <a:ext cx="3240214" cy="2430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39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79" y="1267929"/>
            <a:ext cx="9624060" cy="4990084"/>
          </a:xfrm>
        </p:spPr>
        <p:txBody>
          <a:bodyPr/>
          <a:lstStyle/>
          <a:p>
            <a:r>
              <a:rPr lang="en-US" dirty="0" smtClean="0"/>
              <a:t>Fault Containment</a:t>
            </a:r>
          </a:p>
          <a:p>
            <a:pPr lvl="1"/>
            <a:r>
              <a:rPr lang="en-US" dirty="0" smtClean="0"/>
              <a:t>Some failure mechanisms can cause a system to fail by propagating the failure to the rest of the system.</a:t>
            </a:r>
          </a:p>
          <a:p>
            <a:pPr lvl="1"/>
            <a:r>
              <a:rPr lang="en-US" dirty="0" smtClean="0"/>
              <a:t>Mechanisms that isolate a rogue transmitter or failing component to protect the system are required.</a:t>
            </a:r>
          </a:p>
          <a:p>
            <a:r>
              <a:rPr lang="en-US" dirty="0" smtClean="0"/>
              <a:t>Available of reversion modes</a:t>
            </a:r>
          </a:p>
          <a:p>
            <a:pPr lvl="1"/>
            <a:r>
              <a:rPr lang="en-US" dirty="0" smtClean="0"/>
              <a:t>System should be able to maintain some check points which can be used in managing the state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ws-eip-bas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30" y="1395472"/>
            <a:ext cx="7650509" cy="54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53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ws-intermediate-prod-deployment-setu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60" y="1266112"/>
            <a:ext cx="7610991" cy="56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(v2)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14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ws-eip-advanc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22" y="1170457"/>
            <a:ext cx="7065472" cy="60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82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="" xmlns:a16="http://schemas.microsoft.com/office/drawing/2014/main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="" xmlns:a16="http://schemas.microsoft.com/office/drawing/2014/main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="" xmlns:a16="http://schemas.microsoft.com/office/drawing/2014/main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(3/4)</a:t>
            </a:r>
            <a:endParaRPr lang="en-US" sz="4000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7134108" y="1243057"/>
            <a:ext cx="3420228" cy="1824302"/>
            <a:chOff x="7134108" y="1243057"/>
            <a:chExt cx="3420228" cy="1824302"/>
          </a:xfrm>
        </p:grpSpPr>
        <p:sp>
          <p:nvSpPr>
            <p:cNvPr id="8" name="Cloud 7">
              <a:extLst>
                <a:ext uri="{FF2B5EF4-FFF2-40B4-BE49-F238E27FC236}">
                  <a16:creationId xmlns="" xmlns:a16="http://schemas.microsoft.com/office/drawing/2014/main" id="{E9159B6C-F9A6-4058-A3DA-4B350B6B8AE9}"/>
                </a:ext>
              </a:extLst>
            </p:cNvPr>
            <p:cNvSpPr/>
            <p:nvPr/>
          </p:nvSpPr>
          <p:spPr bwMode="auto">
            <a:xfrm>
              <a:off x="7134108" y="1243057"/>
              <a:ext cx="3420228" cy="1824302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2526" y="1680712"/>
              <a:ext cx="26694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/>
                <a:t>GLOBAL ACCESSIBILITY</a:t>
              </a:r>
              <a:endParaRPr lang="en-US" sz="25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HIGH AVAILABILITY &amp; RELIABILITY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16617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Accessibility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7" name="Rectangle 6"/>
          <p:cNvSpPr/>
          <p:nvPr/>
        </p:nvSpPr>
        <p:spPr>
          <a:xfrm>
            <a:off x="5939902" y="4122726"/>
            <a:ext cx="4318512" cy="2850630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Anyone !</a:t>
            </a:r>
          </a:p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Anytime !</a:t>
            </a:r>
          </a:p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Anywhere !</a:t>
            </a:r>
          </a:p>
        </p:txBody>
      </p: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9" y="1890504"/>
            <a:ext cx="5551184" cy="3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154" y="95131"/>
            <a:ext cx="7813305" cy="957409"/>
          </a:xfrm>
        </p:spPr>
        <p:txBody>
          <a:bodyPr/>
          <a:lstStyle/>
          <a:p>
            <a:r>
              <a:rPr lang="en-US" dirty="0" smtClean="0"/>
              <a:t>Global Accessibility</a:t>
            </a:r>
            <a:endParaRPr lang="en-US" dirty="0"/>
          </a:p>
        </p:txBody>
      </p:sp>
      <p:pic>
        <p:nvPicPr>
          <p:cNvPr id="18434" name="Picture 2" descr="Image result for cloud global accessi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96" y="991643"/>
            <a:ext cx="7200480" cy="60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olidblogger.com/wp-content/uploads/2009/03/firefox-ie-chrome-safari.jpg"/>
          <p:cNvPicPr>
            <a:picLocks noChangeAspect="1" noChangeArrowheads="1"/>
          </p:cNvPicPr>
          <p:nvPr/>
        </p:nvPicPr>
        <p:blipFill>
          <a:blip r:embed="rId3" cstate="print"/>
          <a:srcRect b="6734"/>
          <a:stretch>
            <a:fillRect/>
          </a:stretch>
        </p:blipFill>
        <p:spPr bwMode="auto">
          <a:xfrm>
            <a:off x="2070154" y="6075784"/>
            <a:ext cx="7416821" cy="2065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3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="" xmlns:a16="http://schemas.microsoft.com/office/drawing/2014/main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="" xmlns:a16="http://schemas.microsoft.com/office/drawing/2014/main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="" xmlns:a16="http://schemas.microsoft.com/office/drawing/2014/main" id="{E9159B6C-F9A6-4058-A3DA-4B350B6B8AE9}"/>
              </a:ext>
            </a:extLst>
          </p:cNvPr>
          <p:cNvSpPr/>
          <p:nvPr/>
        </p:nvSpPr>
        <p:spPr bwMode="auto">
          <a:xfrm>
            <a:off x="7134108" y="1243057"/>
            <a:ext cx="3420228" cy="1824302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="" xmlns:a16="http://schemas.microsoft.com/office/drawing/2014/main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(4/4)</a:t>
            </a:r>
            <a:endParaRPr lang="en-US" sz="4000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7006482" y="4717545"/>
            <a:ext cx="3785581" cy="2360730"/>
            <a:chOff x="7006482" y="4717545"/>
            <a:chExt cx="3785581" cy="2360730"/>
          </a:xfrm>
        </p:grpSpPr>
        <p:sp>
          <p:nvSpPr>
            <p:cNvPr id="9" name="Cloud 8">
              <a:extLst>
                <a:ext uri="{FF2B5EF4-FFF2-40B4-BE49-F238E27FC236}">
                  <a16:creationId xmlns="" xmlns:a16="http://schemas.microsoft.com/office/drawing/2014/main" id="{95C60C35-618A-4C5B-88DD-955C5A72CBA0}"/>
                </a:ext>
              </a:extLst>
            </p:cNvPr>
            <p:cNvSpPr/>
            <p:nvPr/>
          </p:nvSpPr>
          <p:spPr bwMode="auto">
            <a:xfrm>
              <a:off x="7006482" y="4717545"/>
              <a:ext cx="3442614" cy="2360730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84138" y="5245484"/>
              <a:ext cx="320792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LESS COST &amp; EFFORT FOR HW MANAGEMENT</a:t>
              </a:r>
              <a:endParaRPr lang="en-US" sz="2500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02526" y="1680712"/>
            <a:ext cx="2669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GLOBAL ACCESSIBILITY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HIGH AVAILABILITY &amp; RELIABILITY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5996142" y="4590685"/>
            <a:ext cx="1587996" cy="10263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969345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98" y="393060"/>
            <a:ext cx="9082062" cy="957409"/>
          </a:xfrm>
        </p:spPr>
        <p:txBody>
          <a:bodyPr/>
          <a:lstStyle/>
          <a:p>
            <a:r>
              <a:rPr lang="en-US" dirty="0" smtClean="0"/>
              <a:t>Less cost for HW management</a:t>
            </a:r>
            <a:endParaRPr lang="en-US" dirty="0"/>
          </a:p>
        </p:txBody>
      </p:sp>
      <p:pic>
        <p:nvPicPr>
          <p:cNvPr id="6" name="Picture 2" descr="http://www.solidblogger.com/wp-content/uploads/2009/03/firefox-ie-chrome-safari.jpg"/>
          <p:cNvPicPr>
            <a:picLocks noChangeAspect="1" noChangeArrowheads="1"/>
          </p:cNvPicPr>
          <p:nvPr/>
        </p:nvPicPr>
        <p:blipFill>
          <a:blip r:embed="rId2" cstate="print"/>
          <a:srcRect b="6734"/>
          <a:stretch>
            <a:fillRect/>
          </a:stretch>
        </p:blipFill>
        <p:spPr bwMode="auto">
          <a:xfrm>
            <a:off x="1881469" y="6255796"/>
            <a:ext cx="7416821" cy="2065779"/>
          </a:xfrm>
          <a:prstGeom prst="rect">
            <a:avLst/>
          </a:prstGeom>
          <a:noFill/>
        </p:spPr>
      </p:pic>
      <p:pic>
        <p:nvPicPr>
          <p:cNvPr id="18436" name="Picture 4" descr="Image result for cloud vs on premise cost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4" y="1328306"/>
            <a:ext cx="8145542" cy="49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="" xmlns:a16="http://schemas.microsoft.com/office/drawing/2014/main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="" xmlns:a16="http://schemas.microsoft.com/office/drawing/2014/main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="" xmlns:a16="http://schemas.microsoft.com/office/drawing/2014/main" id="{E9159B6C-F9A6-4058-A3DA-4B350B6B8AE9}"/>
              </a:ext>
            </a:extLst>
          </p:cNvPr>
          <p:cNvSpPr/>
          <p:nvPr/>
        </p:nvSpPr>
        <p:spPr bwMode="auto">
          <a:xfrm>
            <a:off x="7134108" y="1243057"/>
            <a:ext cx="3420228" cy="1824302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="" xmlns:a16="http://schemas.microsoft.com/office/drawing/2014/main" id="{95C60C35-618A-4C5B-88DD-955C5A72CBA0}"/>
              </a:ext>
            </a:extLst>
          </p:cNvPr>
          <p:cNvSpPr/>
          <p:nvPr/>
        </p:nvSpPr>
        <p:spPr bwMode="auto">
          <a:xfrm>
            <a:off x="7006482" y="4717545"/>
            <a:ext cx="3442614" cy="2360730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="" xmlns:a16="http://schemas.microsoft.com/office/drawing/2014/main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(4/4)</a:t>
            </a:r>
            <a:endParaRPr lang="en-US" sz="40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7584138" y="5245484"/>
            <a:ext cx="32079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LESS COST &amp; EFFORT FOR HW MANAGEMENT</a:t>
            </a:r>
            <a:endParaRPr 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02526" y="1680712"/>
            <a:ext cx="2669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GLOBAL ACCESSIBILITY</a:t>
            </a:r>
            <a:endParaRPr lang="en-US" sz="2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SCALABILITY &amp; ELASTICITY</a:t>
            </a:r>
            <a:br>
              <a:rPr lang="en-US" sz="2500" b="1" dirty="0" smtClean="0"/>
            </a:br>
            <a:r>
              <a:rPr lang="en-US" sz="2500" b="1" dirty="0" smtClean="0"/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HIGH AVAILABILITY &amp; RELIABILITY</a:t>
            </a:r>
            <a:endParaRPr lang="en-US" sz="2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5996142" y="4590685"/>
            <a:ext cx="1587996" cy="10263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9142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272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429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There are four primary cloud deployment models :</a:t>
            </a:r>
          </a:p>
          <a:p>
            <a:pPr lvl="1"/>
            <a:r>
              <a:rPr lang="en-US" sz="3000" dirty="0" smtClean="0"/>
              <a:t>Public Cloud</a:t>
            </a:r>
          </a:p>
          <a:p>
            <a:pPr lvl="1"/>
            <a:r>
              <a:rPr lang="en-US" sz="3000" dirty="0" smtClean="0"/>
              <a:t>Private Cloud</a:t>
            </a:r>
          </a:p>
          <a:p>
            <a:pPr lvl="1"/>
            <a:r>
              <a:rPr lang="en-US" sz="3000" dirty="0" smtClean="0"/>
              <a:t>Community Cloud</a:t>
            </a:r>
          </a:p>
          <a:p>
            <a:pPr lvl="1"/>
            <a:r>
              <a:rPr lang="en-US" sz="3000" dirty="0" smtClean="0"/>
              <a:t>Hybrid Cloud</a:t>
            </a:r>
            <a:br>
              <a:rPr lang="en-US" sz="3000" dirty="0" smtClean="0"/>
            </a:br>
            <a:endParaRPr lang="en-US" sz="3000" dirty="0" smtClean="0"/>
          </a:p>
          <a:p>
            <a:r>
              <a:rPr lang="en-US" sz="3000" dirty="0" smtClean="0"/>
              <a:t>Each can exhibit the previously discussed characteristics; their differences lie primarily in the scope and access of published cloud services, as they are made available to service consumers.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 (1/5)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4770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928" y="1980511"/>
            <a:ext cx="9241543" cy="4990084"/>
          </a:xfrm>
        </p:spPr>
        <p:txBody>
          <a:bodyPr/>
          <a:lstStyle/>
          <a:p>
            <a:r>
              <a:rPr lang="en-US" sz="2500" dirty="0" smtClean="0"/>
              <a:t>Public cloud</a:t>
            </a:r>
          </a:p>
          <a:p>
            <a:pPr lvl="1"/>
            <a:r>
              <a:rPr lang="en-US" sz="2500" dirty="0" smtClean="0"/>
              <a:t>The cloud infrastructure is made available to the general public or a large industry group and is </a:t>
            </a:r>
            <a:r>
              <a:rPr lang="en-US" sz="2500" b="1" dirty="0" smtClean="0"/>
              <a:t>owned by an organizatio</a:t>
            </a:r>
            <a:r>
              <a:rPr lang="en-US" sz="2500" dirty="0" smtClean="0"/>
              <a:t>n </a:t>
            </a:r>
            <a:r>
              <a:rPr lang="en-US" sz="2500" i="1" u="sng" dirty="0" smtClean="0"/>
              <a:t>selling cloud services</a:t>
            </a:r>
            <a:r>
              <a:rPr lang="en-US" sz="25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6519" y="3915433"/>
            <a:ext cx="5400360" cy="347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(2/5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(Public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4675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2" y="1845502"/>
            <a:ext cx="9073515" cy="5292884"/>
          </a:xfrm>
        </p:spPr>
        <p:txBody>
          <a:bodyPr>
            <a:noAutofit/>
          </a:bodyPr>
          <a:lstStyle/>
          <a:p>
            <a:r>
              <a:rPr lang="en-US" sz="2500" dirty="0" smtClean="0"/>
              <a:t>Private cloud definition</a:t>
            </a:r>
          </a:p>
          <a:p>
            <a:pPr lvl="1"/>
            <a:r>
              <a:rPr lang="en-US" sz="2500" dirty="0" smtClean="0"/>
              <a:t>The cloud infrastructure is </a:t>
            </a:r>
            <a:r>
              <a:rPr lang="en-US" sz="2500" i="1" dirty="0" smtClean="0"/>
              <a:t>operated solely for an organization</a:t>
            </a:r>
            <a:r>
              <a:rPr lang="en-US" sz="2500" dirty="0" smtClean="0"/>
              <a:t>. It may be managed by that organization or a third party and may exist on premise or off premise.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1546" y="3523243"/>
            <a:ext cx="4590306" cy="40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(3/5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(Private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04365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985760"/>
            <a:ext cx="9624060" cy="4990084"/>
          </a:xfrm>
        </p:spPr>
        <p:txBody>
          <a:bodyPr/>
          <a:lstStyle/>
          <a:p>
            <a:r>
              <a:rPr lang="en-US" sz="2500" dirty="0" smtClean="0"/>
              <a:t>Community cloud definition</a:t>
            </a:r>
          </a:p>
          <a:p>
            <a:pPr lvl="1"/>
            <a:r>
              <a:rPr lang="en-US" sz="2500" dirty="0" smtClean="0"/>
              <a:t>The cloud infrastructure is shared by several organizations and supports a specific community that has shared concerns</a:t>
            </a:r>
          </a:p>
        </p:txBody>
      </p:sp>
      <p:pic>
        <p:nvPicPr>
          <p:cNvPr id="10244" name="Picture 4" descr="[14.PN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499" y="3465610"/>
            <a:ext cx="5929718" cy="4095273"/>
          </a:xfrm>
          <a:prstGeom prst="rect">
            <a:avLst/>
          </a:prstGeom>
          <a:noFill/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(4/5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(Community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0462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850751"/>
            <a:ext cx="9624060" cy="4990084"/>
          </a:xfrm>
        </p:spPr>
        <p:txBody>
          <a:bodyPr/>
          <a:lstStyle/>
          <a:p>
            <a:r>
              <a:rPr lang="en-US" sz="2500" dirty="0" smtClean="0"/>
              <a:t>Hybrid cloud definition</a:t>
            </a:r>
          </a:p>
          <a:p>
            <a:pPr lvl="1"/>
            <a:r>
              <a:rPr lang="en-US" sz="2500" dirty="0" smtClean="0"/>
              <a:t>The cloud infrastructure is a composition of two or more clouds (private</a:t>
            </a:r>
            <a:r>
              <a:rPr lang="en-US" sz="2500" dirty="0"/>
              <a:t> </a:t>
            </a:r>
            <a:r>
              <a:rPr lang="en-US" sz="2500" dirty="0" smtClean="0"/>
              <a:t> &amp; community/public)</a:t>
            </a:r>
          </a:p>
        </p:txBody>
      </p:sp>
      <p:pic>
        <p:nvPicPr>
          <p:cNvPr id="11268" name="Picture 4" descr="[13.PN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499" y="3285598"/>
            <a:ext cx="5535369" cy="3979190"/>
          </a:xfrm>
          <a:prstGeom prst="rect">
            <a:avLst/>
          </a:prstGeom>
          <a:noFill/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(5/5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(Hybrid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807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633472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1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Andy\AppData\Local\Microsoft\Windows\Temporary Internet Files\Content.IE5\IBKPY4TO\MPj04422330000[1].jpg"/>
          <p:cNvPicPr>
            <a:picLocks noChangeAspect="1" noChangeArrowheads="1"/>
          </p:cNvPicPr>
          <p:nvPr/>
        </p:nvPicPr>
        <p:blipFill>
          <a:blip r:embed="rId2" cstate="print"/>
          <a:srcRect r="6587" b="6666"/>
          <a:stretch>
            <a:fillRect/>
          </a:stretch>
        </p:blipFill>
        <p:spPr bwMode="auto">
          <a:xfrm>
            <a:off x="936406" y="1350469"/>
            <a:ext cx="4116687" cy="5889150"/>
          </a:xfrm>
          <a:prstGeom prst="roundRect">
            <a:avLst>
              <a:gd name="adj" fmla="val 60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4722" y="2745562"/>
            <a:ext cx="4754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SIMPLE ANOLOGY</a:t>
            </a:r>
          </a:p>
          <a:p>
            <a:r>
              <a:rPr lang="en-US" sz="3500" dirty="0" smtClean="0"/>
              <a:t>    </a:t>
            </a:r>
          </a:p>
          <a:p>
            <a:r>
              <a:rPr lang="en-US" sz="3500" dirty="0"/>
              <a:t> </a:t>
            </a:r>
            <a:r>
              <a:rPr lang="en-US" sz="3500" dirty="0" smtClean="0"/>
              <a:t>   Say</a:t>
            </a:r>
            <a:r>
              <a:rPr lang="en-US" sz="3500" dirty="0"/>
              <a:t>, you just moved </a:t>
            </a:r>
            <a:r>
              <a:rPr lang="en-US" sz="3500" dirty="0" smtClean="0"/>
              <a:t>   </a:t>
            </a:r>
          </a:p>
          <a:p>
            <a:r>
              <a:rPr lang="en-US" sz="3500" dirty="0" smtClean="0"/>
              <a:t>    to </a:t>
            </a:r>
            <a:r>
              <a:rPr lang="en-US" sz="3500" dirty="0"/>
              <a:t>a city &amp; </a:t>
            </a:r>
            <a:r>
              <a:rPr lang="en-US" sz="3500" b="1" dirty="0"/>
              <a:t>looking</a:t>
            </a:r>
            <a:r>
              <a:rPr lang="en-US" sz="3500" dirty="0"/>
              <a:t> </a:t>
            </a:r>
            <a:endParaRPr lang="en-US" sz="3500" dirty="0" smtClean="0"/>
          </a:p>
          <a:p>
            <a:r>
              <a:rPr lang="en-US" sz="3500" dirty="0"/>
              <a:t> </a:t>
            </a:r>
            <a:r>
              <a:rPr lang="en-US" sz="3500" dirty="0" smtClean="0"/>
              <a:t>   for </a:t>
            </a:r>
            <a:r>
              <a:rPr lang="en-US" sz="3500" dirty="0"/>
              <a:t>a place to live</a:t>
            </a:r>
          </a:p>
          <a:p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5338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ndy\AppData\Local\Microsoft\Windows\Temporary Internet Files\Content.IE5\T087QNPU\MPj04225340000[1].jpg"/>
          <p:cNvPicPr>
            <a:picLocks noChangeAspect="1" noChangeArrowheads="1"/>
          </p:cNvPicPr>
          <p:nvPr/>
        </p:nvPicPr>
        <p:blipFill>
          <a:blip r:embed="rId2" cstate="print"/>
          <a:srcRect b="6836"/>
          <a:stretch>
            <a:fillRect/>
          </a:stretch>
        </p:blipFill>
        <p:spPr bwMode="auto">
          <a:xfrm>
            <a:off x="306364" y="1485478"/>
            <a:ext cx="4455297" cy="5170970"/>
          </a:xfrm>
          <a:prstGeom prst="roundRect">
            <a:avLst>
              <a:gd name="adj" fmla="val 50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076682" y="3465610"/>
            <a:ext cx="51753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Built a new 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Buy an empty house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Live in a hotel</a:t>
            </a:r>
            <a:endParaRPr lang="en-US" sz="3500" b="1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8122" y="2817768"/>
            <a:ext cx="5175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tx2"/>
                </a:solidFill>
              </a:rPr>
              <a:t>What is your choice ?</a:t>
            </a:r>
            <a:endParaRPr lang="en-US" sz="3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ndy\AppData\Local\Microsoft\Windows\Temporary Internet Files\Content.IE5\PQCBMZKS\MPj043931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1625" y="3420607"/>
            <a:ext cx="5125300" cy="3843975"/>
          </a:xfrm>
          <a:prstGeom prst="roundRect">
            <a:avLst>
              <a:gd name="adj" fmla="val 40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03991" y="1486382"/>
            <a:ext cx="9328048" cy="1934225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</a:t>
            </a:r>
            <a:r>
              <a:rPr lang="en-US" sz="3969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en-US" sz="3969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969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control everything</a:t>
            </a:r>
            <a:r>
              <a:rPr lang="en-US" sz="3969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like your new house to have. </a:t>
            </a:r>
            <a:endParaRPr lang="en-US" sz="3969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a </a:t>
            </a:r>
            <a:r>
              <a:rPr lang="en-US" sz="3969" i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really really tough </a:t>
            </a:r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Let’s build a new house !</a:t>
            </a:r>
          </a:p>
        </p:txBody>
      </p:sp>
    </p:spTree>
    <p:extLst>
      <p:ext uri="{BB962C8B-B14F-4D97-AF65-F5344CB8AC3E}">
        <p14:creationId xmlns:p14="http://schemas.microsoft.com/office/powerpoint/2010/main" val="41297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62" y="6155778"/>
            <a:ext cx="1092182" cy="1092182"/>
          </a:xfrm>
        </p:spPr>
      </p:pic>
      <p:pic>
        <p:nvPicPr>
          <p:cNvPr id="1024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50" y="6232791"/>
            <a:ext cx="1184947" cy="99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7" y="4899069"/>
            <a:ext cx="1846559" cy="125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09" y="6348311"/>
            <a:ext cx="1127188" cy="8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4" descr="https://ssl.gstatic.com/accounts/services/drive/driv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66" y="4886816"/>
            <a:ext cx="1750292" cy="11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6" descr="http://ts3.mm.bing.net/th?id=H.4835786127312046&amp;pid=1.7&amp;w=147&amp;h=149&amp;c=7&amp;rs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5" y="1932322"/>
            <a:ext cx="1092182" cy="110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8" descr="http://ts2.mm.bing.net/th?id=H.4937671293534957&amp;pid=15.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09" y="1932323"/>
            <a:ext cx="1081681" cy="108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http://ts3.mm.bing.net/th?id=H.4931452190262246&amp;pid=15.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7" y="1946325"/>
            <a:ext cx="1043174" cy="104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4" descr="http://ts4.mm.bing.net/th?id=H.4987703377660239&amp;pid=15.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36" y="1808052"/>
            <a:ext cx="1557760" cy="11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8" descr="http://ts4.mm.bing.net/th?id=H.4719538559454383&amp;pid=15.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0" y="3992417"/>
            <a:ext cx="1163944" cy="116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20" descr="http://ts4.mm.bing.net/th?id=H.4595963742390019&amp;pid=15.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01" y="1909569"/>
            <a:ext cx="929406" cy="9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22" descr="http://ts2.mm.bing.net/th?id=H.4770837636712173&amp;pid=15.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71" y="1927072"/>
            <a:ext cx="978414" cy="96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24" descr="http://ts1.mm.bing.net/th?id=H.4550630397445168&amp;pid=15.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83" y="4288216"/>
            <a:ext cx="980164" cy="9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30" descr="http://ts4.mm.bing.net/th?id=H.4975192176918539&amp;pid=15.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70" y="5378648"/>
            <a:ext cx="1155193" cy="115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32" descr="http://ts1.mm.bing.net/th?id=H.4818138106430376&amp;pid=15.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03" y="5779465"/>
            <a:ext cx="869895" cy="75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Picture 34" descr="http://ts1.mm.bing.net/th?id=H.4984220139522772&amp;pid=15.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05" y="6581099"/>
            <a:ext cx="2989499" cy="69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9" name="Picture 36" descr="http://ts4.mm.bing.net/th?id=H.4852815636662611&amp;pid=15.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9" y="3824389"/>
            <a:ext cx="1323221" cy="109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0" name="Picture 38" descr="http://ts4.mm.bing.net/th?id=H.4928883809519027&amp;pid=15.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49" y="2945742"/>
            <a:ext cx="948658" cy="95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Picture 40" descr="http://ts3.mm.bing.net/th?id=H.4959927832218142&amp;pid=15.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0" y="3127773"/>
            <a:ext cx="1123688" cy="63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44" descr="http://ts3.mm.bing.net/th?id=H.4636568371529830&amp;pid=15.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348" y="1927072"/>
            <a:ext cx="929406" cy="92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3" name="Picture 48" descr="http://ts2.mm.bing.net/th?id=H.4817154546533997&amp;pid=15.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47" y="4295217"/>
            <a:ext cx="967912" cy="9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4" name="Picture 50" descr="http://ts1.mm.bing.net/th?id=H.4668956688516112&amp;pid=15.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35" y="5263130"/>
            <a:ext cx="1429989" cy="106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5" name="Picture 54" descr="http://ts1.mm.bing.net/th?id=H.4765516138218672&amp;pid=15.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7" y="3271297"/>
            <a:ext cx="1261961" cy="126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56" descr="http://ts4.mm.bing.net/th?id=H.4698776666964355&amp;pid=15.1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2" y="3040258"/>
            <a:ext cx="952159" cy="95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7" name="Picture 58" descr="http://ts1.mm.bing.net/th?id=I.4603209355561872&amp;pid=15.1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22" y="4279465"/>
            <a:ext cx="1132439" cy="78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8" name="Picture 60" descr="http://ts4.mm.bing.net/th?id=H.5040419787112943&amp;pid=15.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18" y="3029757"/>
            <a:ext cx="908401" cy="130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9" name="Picture 62" descr="http://ts3.mm.bing.net/th?id=H.4802766445347662&amp;pid=15.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43" y="5119606"/>
            <a:ext cx="1305718" cy="54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0" name="Picture 64" descr="http://ts1.mm.bing.net/th?id=H.4623825215621104&amp;pid=15.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45" y="5369897"/>
            <a:ext cx="1500000" cy="11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1" name="Picture 68" descr="http://ts1.mm.bing.net/th?id=H.4582279988708676&amp;pid=15.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22" y="2931740"/>
            <a:ext cx="973162" cy="9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70" descr="http://ts2.mm.bing.net/th?id=H.4974410465411649&amp;pid=15.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62" y="2992999"/>
            <a:ext cx="1130689" cy="90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72" descr="http://ts1.mm.bing.net/th?id=H.4910935159014544&amp;pid=15.1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70" y="1837807"/>
            <a:ext cx="1079930" cy="10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74" descr="http://ts1.mm.bing.net/th?id=H.4976484921968724&amp;pid=15.1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70" y="4036174"/>
            <a:ext cx="1226954" cy="122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5" name="Picture 16" descr="http://ts4.mm.bing.net/th?id=H.4682494440637407&amp;pid=15.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09" y="3323805"/>
            <a:ext cx="1001167" cy="100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6" name="Picture 26" descr="http://ts4.mm.bing.net/th?id=H.4669042632425963&amp;pid=15.1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590" y="6297551"/>
            <a:ext cx="983664" cy="98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7" name="Picture 12" descr="http://ts4.mm.bing.net/th?id=H.4833784686641755&amp;pid=15.1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58" y="6288801"/>
            <a:ext cx="966161" cy="9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795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Andy\AppData\Local\Microsoft\Windows\Temporary Internet Files\Content.IE5\T087QNPU\MPj04410350000[1].jpg"/>
          <p:cNvPicPr>
            <a:picLocks noChangeAspect="1" noChangeArrowheads="1"/>
          </p:cNvPicPr>
          <p:nvPr/>
        </p:nvPicPr>
        <p:blipFill>
          <a:blip r:embed="rId2" cstate="print"/>
          <a:srcRect b="16246"/>
          <a:stretch>
            <a:fillRect/>
          </a:stretch>
        </p:blipFill>
        <p:spPr bwMode="auto">
          <a:xfrm>
            <a:off x="1400814" y="1080451"/>
            <a:ext cx="7891771" cy="3874473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735537" y="5175724"/>
            <a:ext cx="9222324" cy="1617793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customize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part 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your house</a:t>
            </a: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</a:t>
            </a:r>
            <a:r>
              <a:rPr lang="en-US" sz="3500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never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architecture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735537" y="206314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If you buy an empty house ?</a:t>
            </a:r>
          </a:p>
        </p:txBody>
      </p:sp>
    </p:spTree>
    <p:extLst>
      <p:ext uri="{BB962C8B-B14F-4D97-AF65-F5344CB8AC3E}">
        <p14:creationId xmlns:p14="http://schemas.microsoft.com/office/powerpoint/2010/main" val="14965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ndy\AppData\Local\Microsoft\Windows\Temporary Internet Files\Content.IE5\01OK34JN\MPj0442456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341" y="2790565"/>
            <a:ext cx="9212437" cy="3870391"/>
          </a:xfrm>
          <a:prstGeom prst="roundRect">
            <a:avLst>
              <a:gd name="adj" fmla="val 54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45999" y="1344224"/>
            <a:ext cx="9547401" cy="1323417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thing </a:t>
            </a:r>
            <a:r>
              <a:rPr lang="en-US" sz="396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care is </a:t>
            </a:r>
            <a:r>
              <a:rPr lang="en-US" sz="3969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enjoy</a:t>
            </a:r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!! </a:t>
            </a:r>
          </a:p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Nothing else to deal with builiding</a:t>
            </a:r>
            <a:endParaRPr lang="en-US" sz="396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735537" y="206314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How about live in hotel ?</a:t>
            </a:r>
          </a:p>
        </p:txBody>
      </p:sp>
    </p:spTree>
    <p:extLst>
      <p:ext uri="{BB962C8B-B14F-4D97-AF65-F5344CB8AC3E}">
        <p14:creationId xmlns:p14="http://schemas.microsoft.com/office/powerpoint/2010/main" val="42555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1451" y="1890505"/>
            <a:ext cx="7731305" cy="3333454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</a:bodyPr>
          <a:lstStyle/>
          <a:p>
            <a:pPr algn="ctr"/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Let’s translate to</a:t>
            </a:r>
            <a:b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Cloud </a:t>
            </a:r>
            <a:r>
              <a:rPr lang="en-US" sz="7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Computing</a:t>
            </a:r>
          </a:p>
          <a:p>
            <a:pPr algn="ctr"/>
            <a:r>
              <a:rPr lang="en-US" sz="7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language </a:t>
            </a:r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365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4">
            <a:extLst>
              <a:ext uri="{FF2B5EF4-FFF2-40B4-BE49-F238E27FC236}">
                <a16:creationId xmlns="" xmlns:a16="http://schemas.microsoft.com/office/drawing/2014/main" id="{443988D7-8E13-4086-9803-104C6AA96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2292" name="Picture 6" descr="Image result for azure iaas paas saas">
            <a:extLst>
              <a:ext uri="{FF2B5EF4-FFF2-40B4-BE49-F238E27FC236}">
                <a16:creationId xmlns="" xmlns:a16="http://schemas.microsoft.com/office/drawing/2014/main" id="{9DAF76A0-13EB-4121-81E2-DAE0B96B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68" y="360403"/>
            <a:ext cx="76374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III. CLOUD SERVICE MODEL</a:t>
            </a:r>
            <a:endParaRPr lang="en-US" sz="3500" kern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06604" y="5400739"/>
            <a:ext cx="1260084" cy="1710114"/>
            <a:chOff x="3906604" y="5400739"/>
            <a:chExt cx="1260084" cy="1710114"/>
          </a:xfrm>
        </p:grpSpPr>
        <p:sp>
          <p:nvSpPr>
            <p:cNvPr id="5" name="Snip Same Side Corner Rectangle 4"/>
            <p:cNvSpPr/>
            <p:nvPr/>
          </p:nvSpPr>
          <p:spPr bwMode="auto">
            <a:xfrm>
              <a:off x="3906604" y="5400739"/>
              <a:ext cx="1260084" cy="1710114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06604" y="5670757"/>
              <a:ext cx="126008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/>
                <a:t>BUILD  NEW HOSE</a:t>
              </a:r>
              <a:endParaRPr lang="en-US" sz="2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33953" y="5393249"/>
            <a:ext cx="1270617" cy="1710114"/>
            <a:chOff x="5633953" y="5393249"/>
            <a:chExt cx="1270617" cy="1710114"/>
          </a:xfrm>
        </p:grpSpPr>
        <p:sp>
          <p:nvSpPr>
            <p:cNvPr id="9" name="Snip Same Side Corner Rectangle 8"/>
            <p:cNvSpPr/>
            <p:nvPr/>
          </p:nvSpPr>
          <p:spPr bwMode="auto">
            <a:xfrm>
              <a:off x="5633953" y="5393249"/>
              <a:ext cx="1260084" cy="1710114"/>
            </a:xfrm>
            <a:prstGeom prst="snip2Same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44486" y="5625058"/>
              <a:ext cx="1260084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 smtClean="0"/>
                <a:t>BUY EMPTY HOUSE</a:t>
              </a:r>
              <a:endParaRPr lang="en-US" sz="23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61302" y="5393249"/>
            <a:ext cx="1270617" cy="1710114"/>
            <a:chOff x="7361302" y="5393249"/>
            <a:chExt cx="1270617" cy="1710114"/>
          </a:xfrm>
        </p:grpSpPr>
        <p:sp>
          <p:nvSpPr>
            <p:cNvPr id="10" name="Snip Same Side Corner Rectangle 9"/>
            <p:cNvSpPr/>
            <p:nvPr/>
          </p:nvSpPr>
          <p:spPr bwMode="auto">
            <a:xfrm>
              <a:off x="7371835" y="5393249"/>
              <a:ext cx="1260084" cy="1710114"/>
            </a:xfrm>
            <a:prstGeom prst="snip2SameRect">
              <a:avLst/>
            </a:prstGeom>
            <a:solidFill>
              <a:schemeClr val="bg1">
                <a:lumMod val="75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61302" y="5625057"/>
              <a:ext cx="126008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/>
                <a:t>LIVE IN HOTEL</a:t>
              </a:r>
              <a:endParaRPr lang="en-US" sz="25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4">
            <a:extLst>
              <a:ext uri="{FF2B5EF4-FFF2-40B4-BE49-F238E27FC236}">
                <a16:creationId xmlns="" xmlns:a16="http://schemas.microsoft.com/office/drawing/2014/main" id="{0F6A4E92-F6FA-4593-B509-74142CBDC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3316" name="Picture 4" descr="Related image">
            <a:extLst>
              <a:ext uri="{FF2B5EF4-FFF2-40B4-BE49-F238E27FC236}">
                <a16:creationId xmlns="" xmlns:a16="http://schemas.microsoft.com/office/drawing/2014/main" id="{BA2F0159-3830-4378-9870-D7CE20BE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75" y="1575484"/>
            <a:ext cx="6344937" cy="537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III. CLOUD SERVICE MODEL</a:t>
            </a:r>
            <a:endParaRPr lang="en-US" sz="35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Cloud Ecosystem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1433" y="1321634"/>
            <a:ext cx="7869912" cy="6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4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pic>
        <p:nvPicPr>
          <p:cNvPr id="9" name="Picture 8" descr="C:\Users\Andy\AppData\Local\Microsoft\Windows\Temporary Internet Files\Content.IE5\6G0SQY1U\MPj017884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756" y="1741458"/>
            <a:ext cx="4571014" cy="30473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1750010" y="5292536"/>
            <a:ext cx="7330554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</a:bodyPr>
          <a:lstStyle/>
          <a:p>
            <a:pPr algn="ctr"/>
            <a:r>
              <a:rPr lang="en-US" sz="5954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NO MORE, PLEASE</a:t>
            </a:r>
          </a:p>
          <a:p>
            <a:pPr algn="ctr"/>
            <a:r>
              <a:rPr lang="en-US" sz="5954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It’s too much !</a:t>
            </a:r>
            <a:endParaRPr lang="en-US" sz="5954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71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633472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CLOUDINIZATION’, HOW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6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>
            <a:extLst>
              <a:ext uri="{FF2B5EF4-FFF2-40B4-BE49-F238E27FC236}">
                <a16:creationId xmlns="" xmlns:a16="http://schemas.microsoft.com/office/drawing/2014/main" id="{EFFDF2F4-D48B-409E-B792-82403EA6A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="" xmlns:a16="http://schemas.microsoft.com/office/drawing/2014/main" id="{F02195F3-F521-450E-A2A4-20C83EB894C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4988" y="1765300"/>
            <a:ext cx="9623425" cy="968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vi-VN" sz="2400" dirty="0" smtClean="0"/>
              <a:t>CLOUD RESOURCE MANAGEMENT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Openstack</a:t>
            </a:r>
          </a:p>
          <a:p>
            <a:r>
              <a:rPr lang="en-US" altLang="vi-VN" sz="2400" dirty="0" smtClean="0"/>
              <a:t>MICROSERVICE ARCHITECHTURE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Docker</a:t>
            </a:r>
          </a:p>
          <a:p>
            <a:r>
              <a:rPr lang="en-US" altLang="vi-VN" sz="2400" dirty="0" smtClean="0"/>
              <a:t>CONTAINER ORCHESTRATION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Kubernetes</a:t>
            </a:r>
          </a:p>
          <a:p>
            <a:r>
              <a:rPr lang="en-US" altLang="vi-VN" sz="2400" dirty="0" smtClean="0"/>
              <a:t>CONFIGURATION/ORCHESTRATION TOOL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Ansible/Puppet/Salt/…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Terraform/Terragrunt.</a:t>
            </a:r>
          </a:p>
          <a:p>
            <a:r>
              <a:rPr lang="en-US" altLang="vi-VN" sz="2400" dirty="0" smtClean="0"/>
              <a:t>MONITORING &amp; ALERT</a:t>
            </a:r>
          </a:p>
          <a:p>
            <a:pPr marL="0" indent="0">
              <a:buFontTx/>
              <a:buNone/>
            </a:pPr>
            <a:r>
              <a:rPr lang="en-US" altLang="vi-VN" sz="2400" dirty="0"/>
              <a:t>	</a:t>
            </a:r>
            <a:r>
              <a:rPr lang="en-US" altLang="vi-VN" sz="2400" dirty="0" smtClean="0"/>
              <a:t>Nagios, Icinga2, Prometheus,…</a:t>
            </a:r>
          </a:p>
          <a:p>
            <a:pPr marL="0" indent="0">
              <a:buFontTx/>
              <a:buNone/>
            </a:pPr>
            <a:endParaRPr lang="en-US" altLang="vi-VN"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 (1/2)</a:t>
            </a:r>
            <a:endParaRPr lang="en-US" sz="35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>
            <a:extLst>
              <a:ext uri="{FF2B5EF4-FFF2-40B4-BE49-F238E27FC236}">
                <a16:creationId xmlns="" xmlns:a16="http://schemas.microsoft.com/office/drawing/2014/main" id="{EFFDF2F4-D48B-409E-B792-82403EA6A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 (2/2)</a:t>
            </a:r>
            <a:endParaRPr lang="en-US" sz="3500" kern="0" dirty="0"/>
          </a:p>
        </p:txBody>
      </p:sp>
      <p:pic>
        <p:nvPicPr>
          <p:cNvPr id="2560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5300" y="2763838"/>
            <a:ext cx="71628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10" name="Group 21509"/>
          <p:cNvGrpSpPr/>
          <p:nvPr/>
        </p:nvGrpSpPr>
        <p:grpSpPr>
          <a:xfrm>
            <a:off x="2781529" y="2475544"/>
            <a:ext cx="5085338" cy="1031224"/>
            <a:chOff x="2781530" y="2496517"/>
            <a:chExt cx="5085338" cy="103122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2781530" y="2919406"/>
              <a:ext cx="2635731" cy="6070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5391702" y="2496517"/>
              <a:ext cx="25558" cy="102995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5417260" y="2790565"/>
              <a:ext cx="2449608" cy="73717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18" name="Rectangle 17"/>
          <p:cNvSpPr/>
          <p:nvPr/>
        </p:nvSpPr>
        <p:spPr bwMode="auto">
          <a:xfrm>
            <a:off x="6986257" y="2006810"/>
            <a:ext cx="2070137" cy="675045"/>
          </a:xfrm>
          <a:prstGeom prst="rect">
            <a:avLst/>
          </a:prstGeom>
          <a:solidFill>
            <a:srgbClr val="0099FF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0" name="Snip Same Side Corner Rectangle 19"/>
          <p:cNvSpPr/>
          <p:nvPr/>
        </p:nvSpPr>
        <p:spPr bwMode="auto">
          <a:xfrm>
            <a:off x="2353547" y="2014797"/>
            <a:ext cx="1575105" cy="820308"/>
          </a:xfrm>
          <a:prstGeom prst="snip2Same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41494" y="2127219"/>
            <a:ext cx="188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Frontend </a:t>
            </a:r>
          </a:p>
          <a:p>
            <a:pPr algn="ctr"/>
            <a:r>
              <a:rPr lang="en-US" sz="2000" dirty="0" smtClean="0"/>
              <a:t>web</a:t>
            </a:r>
            <a:endParaRPr lang="en-US" sz="2000" dirty="0"/>
          </a:p>
        </p:txBody>
      </p:sp>
      <p:grpSp>
        <p:nvGrpSpPr>
          <p:cNvPr id="21511" name="Group 21510"/>
          <p:cNvGrpSpPr/>
          <p:nvPr/>
        </p:nvGrpSpPr>
        <p:grpSpPr>
          <a:xfrm>
            <a:off x="4511090" y="1784886"/>
            <a:ext cx="1725945" cy="707886"/>
            <a:chOff x="4511090" y="1784886"/>
            <a:chExt cx="1725945" cy="707886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4571924" y="1791964"/>
              <a:ext cx="1665111" cy="65101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11090" y="1784886"/>
              <a:ext cx="1665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Backend</a:t>
              </a:r>
            </a:p>
            <a:p>
              <a:pPr algn="ctr"/>
              <a:r>
                <a:rPr lang="en-US" sz="2000" dirty="0" smtClean="0"/>
                <a:t> database</a:t>
              </a:r>
              <a:endParaRPr lang="en-US" sz="2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34594" y="1990801"/>
            <a:ext cx="2070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Storage/backup </a:t>
            </a:r>
          </a:p>
          <a:p>
            <a:pPr algn="ctr"/>
            <a:r>
              <a:rPr lang="en-US" sz="2000" dirty="0" smtClean="0"/>
              <a:t>service</a:t>
            </a:r>
            <a:endParaRPr lang="en-US" sz="2000" dirty="0"/>
          </a:p>
        </p:txBody>
      </p:sp>
      <p:sp>
        <p:nvSpPr>
          <p:cNvPr id="24" name="Rounded Rectangle 23"/>
          <p:cNvSpPr/>
          <p:nvPr/>
        </p:nvSpPr>
        <p:spPr bwMode="auto">
          <a:xfrm>
            <a:off x="2241493" y="1215460"/>
            <a:ext cx="7782465" cy="2147394"/>
          </a:xfrm>
          <a:prstGeom prst="roundRect">
            <a:avLst/>
          </a:prstGeom>
          <a:noFill/>
          <a:ln w="31750" cap="flat" cmpd="sng" algn="ctr">
            <a:solidFill>
              <a:srgbClr val="996633"/>
            </a:solidFill>
            <a:prstDash val="lg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3547" y="1193354"/>
            <a:ext cx="351069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/>
              <a:t>Container deployment/Orchestration (</a:t>
            </a:r>
            <a:r>
              <a:rPr lang="en-US" sz="1700" b="1" dirty="0" smtClean="0">
                <a:solidFill>
                  <a:schemeClr val="accent4">
                    <a:lumMod val="75000"/>
                  </a:schemeClr>
                </a:solidFill>
              </a:rPr>
              <a:t>KUBERNETES</a:t>
            </a:r>
            <a:r>
              <a:rPr lang="en-US" sz="1700" b="1" dirty="0" smtClean="0"/>
              <a:t>)</a:t>
            </a:r>
            <a:endParaRPr lang="en-US" sz="1700" b="1" dirty="0"/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611451" y="3882960"/>
            <a:ext cx="1080073" cy="1230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1504" name="TextBox 21503"/>
          <p:cNvSpPr txBox="1"/>
          <p:nvPr/>
        </p:nvSpPr>
        <p:spPr>
          <a:xfrm>
            <a:off x="2691524" y="3949364"/>
            <a:ext cx="522034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VIRTUAL HW ABSTRACTION</a:t>
            </a:r>
            <a:endParaRPr lang="en-US" dirty="0"/>
          </a:p>
        </p:txBody>
      </p:sp>
      <p:sp>
        <p:nvSpPr>
          <p:cNvPr id="21508" name="TextBox 21507"/>
          <p:cNvSpPr txBox="1"/>
          <p:nvPr/>
        </p:nvSpPr>
        <p:spPr>
          <a:xfrm>
            <a:off x="12464" y="2744187"/>
            <a:ext cx="2139024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dirty="0" smtClean="0"/>
              <a:t>Virtual resources/</a:t>
            </a:r>
            <a:br>
              <a:rPr lang="en-US" sz="1700" b="1" dirty="0" smtClean="0"/>
            </a:br>
            <a:r>
              <a:rPr lang="en-US" sz="1700" b="1" dirty="0" smtClean="0"/>
              <a:t>configuration manage</a:t>
            </a:r>
            <a:br>
              <a:rPr lang="en-US" sz="1700" b="1" dirty="0" smtClean="0"/>
            </a:br>
            <a:r>
              <a:rPr lang="en-US" sz="1700" b="1" dirty="0" smtClean="0"/>
              <a:t>(</a:t>
            </a:r>
            <a:r>
              <a:rPr lang="en-US" sz="1700" b="1" dirty="0" smtClean="0">
                <a:solidFill>
                  <a:srgbClr val="FF0000"/>
                </a:solidFill>
              </a:rPr>
              <a:t>Terraform/Puppet</a:t>
            </a:r>
            <a:r>
              <a:rPr lang="en-US" sz="17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4">
            <a:extLst>
              <a:ext uri="{FF2B5EF4-FFF2-40B4-BE49-F238E27FC236}">
                <a16:creationId xmlns="" xmlns:a16="http://schemas.microsoft.com/office/drawing/2014/main" id="{E5580CD1-E534-4E77-9919-3B846E63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8996" y="2025410"/>
            <a:ext cx="8229600" cy="5181600"/>
            <a:chOff x="1528996" y="2025410"/>
            <a:chExt cx="8229600" cy="5181600"/>
          </a:xfrm>
        </p:grpSpPr>
        <p:pic>
          <p:nvPicPr>
            <p:cNvPr id="6" name="Picture 2" descr="http://blogs.toonboom.com/professional/wp-content/uploads/2008/05/wikipedia-log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6796" y="4365670"/>
              <a:ext cx="2314575" cy="2841340"/>
            </a:xfrm>
            <a:prstGeom prst="rect">
              <a:avLst/>
            </a:prstGeom>
            <a:noFill/>
          </p:spPr>
        </p:pic>
        <p:pic>
          <p:nvPicPr>
            <p:cNvPr id="8" name="Picture 4" descr="government datacentre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9996" y="4573144"/>
              <a:ext cx="4684134" cy="2633866"/>
            </a:xfrm>
            <a:prstGeom prst="roundRect">
              <a:avLst>
                <a:gd name="adj" fmla="val 3412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528996" y="2025410"/>
              <a:ext cx="8229600" cy="3200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Definition from </a:t>
              </a:r>
              <a:r>
                <a:rPr kumimoji="0" lang="en-US" sz="2400" b="1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Wikipedia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>
                    <a:lumMod val="50000"/>
                  </a:schemeClr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Cloud computing is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Internet-based computing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, whereby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shared resources, software, and information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are provided to computers and other devices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on demand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, like the electricity grid.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>
                    <a:lumMod val="50000"/>
                  </a:schemeClr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Cloud computing is a style of computing in which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dynamically scalable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and often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virtualized resources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are provided as a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service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over the Internet.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 rot="20136622">
            <a:off x="-129983" y="4731343"/>
            <a:ext cx="5396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What is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“cloud computing” 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0011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="" xmlns:a16="http://schemas.microsoft.com/office/drawing/2014/main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12" y="1755496"/>
            <a:ext cx="8730582" cy="51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</a:t>
            </a:r>
            <a:endParaRPr lang="en-US" sz="3500" kern="0" dirty="0"/>
          </a:p>
        </p:txBody>
      </p:sp>
    </p:spTree>
    <p:extLst>
      <p:ext uri="{BB962C8B-B14F-4D97-AF65-F5344CB8AC3E}">
        <p14:creationId xmlns:p14="http://schemas.microsoft.com/office/powerpoint/2010/main" val="4173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3">
            <a:extLst>
              <a:ext uri="{FF2B5EF4-FFF2-40B4-BE49-F238E27FC236}">
                <a16:creationId xmlns="" xmlns:a16="http://schemas.microsoft.com/office/drawing/2014/main" id="{E7DB6751-A16E-4C07-B03A-1996AC3D8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9460" name="TextBox 4">
            <a:extLst>
              <a:ext uri="{FF2B5EF4-FFF2-40B4-BE49-F238E27FC236}">
                <a16:creationId xmlns="" xmlns:a16="http://schemas.microsoft.com/office/drawing/2014/main" id="{B4DBD81D-4374-40A9-A37D-CC7263DC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2050" name="Picture 2" descr="Image result for aws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2" y="1035448"/>
            <a:ext cx="10402362" cy="60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  <p:sp>
        <p:nvSpPr>
          <p:cNvPr id="4" name="Oval 3"/>
          <p:cNvSpPr/>
          <p:nvPr/>
        </p:nvSpPr>
        <p:spPr bwMode="auto">
          <a:xfrm>
            <a:off x="261362" y="4455676"/>
            <a:ext cx="810054" cy="112507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174952" y="4455675"/>
            <a:ext cx="810054" cy="112507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261960" y="2134073"/>
            <a:ext cx="1035069" cy="137654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986677" y="1103427"/>
            <a:ext cx="897850" cy="1073036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688642" y="1103427"/>
            <a:ext cx="1235093" cy="123710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8451907" y="3921382"/>
            <a:ext cx="1190090" cy="106858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75447" y="5403270"/>
            <a:ext cx="1235093" cy="123710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475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3">
            <a:extLst>
              <a:ext uri="{FF2B5EF4-FFF2-40B4-BE49-F238E27FC236}">
                <a16:creationId xmlns="" xmlns:a16="http://schemas.microsoft.com/office/drawing/2014/main" id="{E7DB6751-A16E-4C07-B03A-1996AC3D8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9460" name="TextBox 4">
            <a:extLst>
              <a:ext uri="{FF2B5EF4-FFF2-40B4-BE49-F238E27FC236}">
                <a16:creationId xmlns="" xmlns:a16="http://schemas.microsoft.com/office/drawing/2014/main" id="{B4DBD81D-4374-40A9-A37D-CC7263DC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19461" name="Picture 6" descr="Image result for cloud hosting market share">
            <a:extLst>
              <a:ext uri="{FF2B5EF4-FFF2-40B4-BE49-F238E27FC236}">
                <a16:creationId xmlns="" xmlns:a16="http://schemas.microsoft.com/office/drawing/2014/main" id="{AE348A61-C2E4-4F53-9F4B-CDD98C60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6" y="1305466"/>
            <a:ext cx="9040781" cy="562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" y="1580737"/>
            <a:ext cx="9836079" cy="47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633952" y="6574342"/>
            <a:ext cx="7425495" cy="553998"/>
          </a:xfrm>
          <a:prstGeom prst="rect">
            <a:avLst/>
          </a:prstGeom>
          <a:noFill/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3000" b="1" dirty="0" smtClean="0">
                <a:latin typeface="Arial" panose="02080604020202020204" charset="0"/>
              </a:rPr>
              <a:t>AWS CERITIFICATE ROADMAP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57746">
            <a:off x="-406387" y="2903119"/>
            <a:ext cx="11427777" cy="10926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 &gt; 150 000$/Year (US Market)</a:t>
            </a:r>
            <a:endParaRPr lang="en-US" sz="6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22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="" xmlns:a16="http://schemas.microsoft.com/office/drawing/2014/main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A23964CE-D11F-48A6-B289-08D83D21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vi-VN" b="1" noProof="1">
                <a:solidFill>
                  <a:srgbClr val="205867"/>
                </a:solidFill>
                <a:sym typeface="+mn-ea"/>
              </a:rPr>
              <a:t>SUMMARY</a:t>
            </a:r>
            <a:endParaRPr lang="x-none" altLang="vi-V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2532" name="Picture 2" descr="Image result for what people talk about cloud computing">
            <a:extLst>
              <a:ext uri="{FF2B5EF4-FFF2-40B4-BE49-F238E27FC236}">
                <a16:creationId xmlns="" xmlns:a16="http://schemas.microsoft.com/office/drawing/2014/main" id="{59AB7948-63AE-4F54-85CB-65A6C300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3" y="1125454"/>
            <a:ext cx="10158730" cy="50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="" xmlns:a16="http://schemas.microsoft.com/office/drawing/2014/main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41986" name="Picture 2" descr="Image result for thank you slide cloud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3" y="405406"/>
            <a:ext cx="8496910" cy="63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4">
            <a:extLst>
              <a:ext uri="{FF2B5EF4-FFF2-40B4-BE49-F238E27FC236}">
                <a16:creationId xmlns="" xmlns:a16="http://schemas.microsoft.com/office/drawing/2014/main" id="{E5580CD1-E534-4E77-9919-3B846E63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4340" name="Picture 2" descr="Image result for what people talk about cloud computing">
            <a:extLst>
              <a:ext uri="{FF2B5EF4-FFF2-40B4-BE49-F238E27FC236}">
                <a16:creationId xmlns="" xmlns:a16="http://schemas.microsoft.com/office/drawing/2014/main" id="{2CA07B0E-378B-4940-A65E-D584F38A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33" y="2992379"/>
            <a:ext cx="4839291" cy="422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258894">
            <a:off x="613639" y="2524728"/>
            <a:ext cx="593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So, “CLOUD” </a:t>
            </a:r>
            <a:br>
              <a:rPr lang="en-US" sz="40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rgbClr val="FF0000"/>
                </a:solidFill>
              </a:rPr>
              <a:t>where are you 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172393">
            <a:off x="6158222" y="2530713"/>
            <a:ext cx="382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vi-VN" sz="4000" b="1" dirty="0">
                <a:solidFill>
                  <a:srgbClr val="0070C0"/>
                </a:solidFill>
              </a:rPr>
              <a:t>SERVERLESS</a:t>
            </a:r>
          </a:p>
          <a:p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4">
            <a:extLst>
              <a:ext uri="{FF2B5EF4-FFF2-40B4-BE49-F238E27FC236}">
                <a16:creationId xmlns="" xmlns:a16="http://schemas.microsoft.com/office/drawing/2014/main" id="{6F77789E-537C-46AD-935F-2AA4CD32A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  <p:sp>
        <p:nvSpPr>
          <p:cNvPr id="4" name="Rectangle 3"/>
          <p:cNvSpPr/>
          <p:nvPr/>
        </p:nvSpPr>
        <p:spPr>
          <a:xfrm>
            <a:off x="4414393" y="3625950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GU-GỜ, PÊ-TÊ BỐK</a:t>
            </a:r>
          </a:p>
        </p:txBody>
      </p:sp>
      <p:pic>
        <p:nvPicPr>
          <p:cNvPr id="1028" name="Picture 4" descr="Image result for meme oba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9" y="3917410"/>
            <a:ext cx="4192613" cy="31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6" descr="Image result for kÃ©o ÄÃ¡m mÃ¢y vá» viá»t nam luáº­t an ninh máº¡ng">
            <a:extLst>
              <a:ext uri="{FF2B5EF4-FFF2-40B4-BE49-F238E27FC236}">
                <a16:creationId xmlns="" xmlns:a16="http://schemas.microsoft.com/office/drawing/2014/main" id="{4529F871-33E1-4652-8B8C-7729F61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5" y="1343621"/>
            <a:ext cx="5604671" cy="37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1721" y="6386532"/>
            <a:ext cx="3999591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GU-GỜ, PÊ-TÊ </a:t>
            </a:r>
            <a:r>
              <a:rPr lang="en-US" sz="30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BỐK</a:t>
            </a:r>
          </a:p>
        </p:txBody>
      </p:sp>
    </p:spTree>
    <p:extLst>
      <p:ext uri="{BB962C8B-B14F-4D97-AF65-F5344CB8AC3E}">
        <p14:creationId xmlns:p14="http://schemas.microsoft.com/office/powerpoint/2010/main" val="19580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>
            <a:extLst>
              <a:ext uri="{FF2B5EF4-FFF2-40B4-BE49-F238E27FC236}">
                <a16:creationId xmlns="" xmlns:a16="http://schemas.microsoft.com/office/drawing/2014/main" id="{E0681604-7CDD-47B2-A3F7-4EF2ADF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7412" name="TextBox 4">
            <a:extLst>
              <a:ext uri="{FF2B5EF4-FFF2-40B4-BE49-F238E27FC236}">
                <a16:creationId xmlns="" xmlns:a16="http://schemas.microsoft.com/office/drawing/2014/main" id="{E7944D92-E687-48DC-A2E3-484C81DC7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17413" name="Picture 6" descr="Image result for cloud hosting market share 2017">
            <a:extLst>
              <a:ext uri="{FF2B5EF4-FFF2-40B4-BE49-F238E27FC236}">
                <a16:creationId xmlns="" xmlns:a16="http://schemas.microsoft.com/office/drawing/2014/main" id="{ADAB59ED-DCA6-4377-968E-2F7286E2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63" y="1575484"/>
            <a:ext cx="7539038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="" xmlns:a16="http://schemas.microsoft.com/office/drawing/2014/main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="" xmlns:a16="http://schemas.microsoft.com/office/drawing/2014/main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2754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ndscapeWhite">
  <a:themeElements>
    <a:clrScheme name="LandscapeWhite 1">
      <a:dk1>
        <a:srgbClr val="003258"/>
      </a:dk1>
      <a:lt1>
        <a:srgbClr val="FFFFFF"/>
      </a:lt1>
      <a:dk2>
        <a:srgbClr val="A09487"/>
      </a:dk2>
      <a:lt2>
        <a:srgbClr val="DAD3C5"/>
      </a:lt2>
      <a:accent1>
        <a:srgbClr val="4E9793"/>
      </a:accent1>
      <a:accent2>
        <a:srgbClr val="FF4500"/>
      </a:accent2>
      <a:accent3>
        <a:srgbClr val="FFFFFF"/>
      </a:accent3>
      <a:accent4>
        <a:srgbClr val="00294A"/>
      </a:accent4>
      <a:accent5>
        <a:srgbClr val="B2C9C8"/>
      </a:accent5>
      <a:accent6>
        <a:srgbClr val="E73E00"/>
      </a:accent6>
      <a:hlink>
        <a:srgbClr val="0094D2"/>
      </a:hlink>
      <a:folHlink>
        <a:srgbClr val="026A65"/>
      </a:folHlink>
    </a:clrScheme>
    <a:fontScheme name="Landscape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lnDef>
  </a:objectDefaults>
  <a:extraClrSchemeLst>
    <a:extraClrScheme>
      <a:clrScheme name="LandscapeWhite 1">
        <a:dk1>
          <a:srgbClr val="003258"/>
        </a:dk1>
        <a:lt1>
          <a:srgbClr val="FFFFFF"/>
        </a:lt1>
        <a:dk2>
          <a:srgbClr val="A09487"/>
        </a:dk2>
        <a:lt2>
          <a:srgbClr val="DAD3C5"/>
        </a:lt2>
        <a:accent1>
          <a:srgbClr val="4E9793"/>
        </a:accent1>
        <a:accent2>
          <a:srgbClr val="FF4500"/>
        </a:accent2>
        <a:accent3>
          <a:srgbClr val="FFFFFF"/>
        </a:accent3>
        <a:accent4>
          <a:srgbClr val="00294A"/>
        </a:accent4>
        <a:accent5>
          <a:srgbClr val="B2C9C8"/>
        </a:accent5>
        <a:accent6>
          <a:srgbClr val="E73E00"/>
        </a:accent6>
        <a:hlink>
          <a:srgbClr val="0094D2"/>
        </a:hlink>
        <a:folHlink>
          <a:srgbClr val="026A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scapeWhite 2">
        <a:dk1>
          <a:srgbClr val="DAD3C5"/>
        </a:dk1>
        <a:lt1>
          <a:srgbClr val="FFFFFF"/>
        </a:lt1>
        <a:dk2>
          <a:srgbClr val="003258"/>
        </a:dk2>
        <a:lt2>
          <a:srgbClr val="C9C2BB"/>
        </a:lt2>
        <a:accent1>
          <a:srgbClr val="4E9793"/>
        </a:accent1>
        <a:accent2>
          <a:srgbClr val="FF4500"/>
        </a:accent2>
        <a:accent3>
          <a:srgbClr val="AAADB4"/>
        </a:accent3>
        <a:accent4>
          <a:srgbClr val="DADADA"/>
        </a:accent4>
        <a:accent5>
          <a:srgbClr val="B2C9C8"/>
        </a:accent5>
        <a:accent6>
          <a:srgbClr val="E73E00"/>
        </a:accent6>
        <a:hlink>
          <a:srgbClr val="0094D2"/>
        </a:hlink>
        <a:folHlink>
          <a:srgbClr val="026A6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996633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2502</TotalTime>
  <Pages>0</Pages>
  <Words>1060</Words>
  <Characters>0</Characters>
  <Application>Microsoft Office PowerPoint</Application>
  <DocSecurity>0</DocSecurity>
  <PresentationFormat>Custom</PresentationFormat>
  <Lines>0</Lines>
  <Paragraphs>314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ＭＳ Ｐゴシック</vt:lpstr>
      <vt:lpstr>SimSun</vt:lpstr>
      <vt:lpstr>Arial</vt:lpstr>
      <vt:lpstr>Cambria</vt:lpstr>
      <vt:lpstr>Franklin Gothic Medium</vt:lpstr>
      <vt:lpstr>Helvetica</vt:lpstr>
      <vt:lpstr>Times New Roman</vt:lpstr>
      <vt:lpstr>Wingdings</vt:lpstr>
      <vt:lpstr>LandscapeWhite</vt:lpstr>
      <vt:lpstr>3_Default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 &amp; Elasticity</vt:lpstr>
      <vt:lpstr>Scalability &amp; Elasticity</vt:lpstr>
      <vt:lpstr>Scalability &amp; Elasticity</vt:lpstr>
      <vt:lpstr>Scalability &amp; Elasticity</vt:lpstr>
      <vt:lpstr>PowerPoint Presentation</vt:lpstr>
      <vt:lpstr>Availability &amp; Reliability</vt:lpstr>
      <vt:lpstr>Availability &amp; Reliability</vt:lpstr>
      <vt:lpstr>Fault Tolerance</vt:lpstr>
      <vt:lpstr>Fault Tolerance</vt:lpstr>
      <vt:lpstr>Fault Tolerance</vt:lpstr>
      <vt:lpstr>Fault Tolerance &amp; Disaster Recovery (v1)</vt:lpstr>
      <vt:lpstr>Fault Tolerance &amp; Disaster Recovery (v2)</vt:lpstr>
      <vt:lpstr>Fault Tolerance &amp; Disaster Recovery (v3)</vt:lpstr>
      <vt:lpstr>PowerPoint Presentation</vt:lpstr>
      <vt:lpstr>Global Accessibility</vt:lpstr>
      <vt:lpstr>Global Accessibility</vt:lpstr>
      <vt:lpstr>PowerPoint Presentation</vt:lpstr>
      <vt:lpstr>Less cost for HW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Manager/>
  <Company>DEK Technologies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Drini Mulla</dc:creator>
  <cp:keywords/>
  <dc:description/>
  <cp:lastModifiedBy>Huynh Thai Bao</cp:lastModifiedBy>
  <cp:revision>1157</cp:revision>
  <dcterms:created xsi:type="dcterms:W3CDTF">2005-08-28T17:42:36Z</dcterms:created>
  <dcterms:modified xsi:type="dcterms:W3CDTF">2018-10-16T03:00:45Z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1066-10.1.0.5707</vt:lpwstr>
  </property>
</Properties>
</file>